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875AD331-F6A3-4B14-9DE3-D3D5C2E92094}" type="datetimeFigureOut">
              <a:rPr lang="en-US" smtClean="0"/>
              <a:pPr/>
              <a:t>3/19/2012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29DBAF6A-C190-47BD-B605-DC4E7BF5FD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5AD331-F6A3-4B14-9DE3-D3D5C2E92094}" type="datetimeFigureOut">
              <a:rPr lang="en-US" smtClean="0"/>
              <a:pPr/>
              <a:t>3/19/2012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9DBAF6A-C190-47BD-B605-DC4E7BF5FD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5AD331-F6A3-4B14-9DE3-D3D5C2E92094}" type="datetimeFigureOut">
              <a:rPr lang="en-US" smtClean="0"/>
              <a:pPr/>
              <a:t>3/19/2012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9DBAF6A-C190-47BD-B605-DC4E7BF5FD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5AD331-F6A3-4B14-9DE3-D3D5C2E92094}" type="datetimeFigureOut">
              <a:rPr lang="en-US" smtClean="0"/>
              <a:pPr/>
              <a:t>3/19/2012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9DBAF6A-C190-47BD-B605-DC4E7BF5FD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75AD331-F6A3-4B14-9DE3-D3D5C2E92094}" type="datetimeFigureOut">
              <a:rPr lang="en-US" smtClean="0"/>
              <a:pPr/>
              <a:t>3/19/2012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9DBAF6A-C190-47BD-B605-DC4E7BF5FD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5AD331-F6A3-4B14-9DE3-D3D5C2E92094}" type="datetimeFigureOut">
              <a:rPr lang="en-US" smtClean="0"/>
              <a:pPr/>
              <a:t>3/19/2012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9DBAF6A-C190-47BD-B605-DC4E7BF5FD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75AD331-F6A3-4B14-9DE3-D3D5C2E92094}" type="datetimeFigureOut">
              <a:rPr lang="en-US" smtClean="0"/>
              <a:pPr/>
              <a:t>3/19/2012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9DBAF6A-C190-47BD-B605-DC4E7BF5FD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75AD331-F6A3-4B14-9DE3-D3D5C2E92094}" type="datetimeFigureOut">
              <a:rPr lang="en-US" smtClean="0"/>
              <a:pPr/>
              <a:t>3/19/2012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9DBAF6A-C190-47BD-B605-DC4E7BF5FD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75AD331-F6A3-4B14-9DE3-D3D5C2E92094}" type="datetimeFigureOut">
              <a:rPr lang="en-US" smtClean="0"/>
              <a:pPr/>
              <a:t>3/19/2012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9DBAF6A-C190-47BD-B605-DC4E7BF5FD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5AD331-F6A3-4B14-9DE3-D3D5C2E92094}" type="datetimeFigureOut">
              <a:rPr lang="en-US" smtClean="0"/>
              <a:pPr/>
              <a:t>3/19/2012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9DBAF6A-C190-47BD-B605-DC4E7BF5FD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5AD331-F6A3-4B14-9DE3-D3D5C2E92094}" type="datetimeFigureOut">
              <a:rPr lang="en-US" smtClean="0"/>
              <a:pPr/>
              <a:t>3/19/2012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9DBAF6A-C190-47BD-B605-DC4E7BF5FDA9}"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75AD331-F6A3-4B14-9DE3-D3D5C2E92094}" type="datetimeFigureOut">
              <a:rPr lang="en-US" smtClean="0"/>
              <a:pPr/>
              <a:t>3/19/2012</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9DBAF6A-C190-47BD-B605-DC4E7BF5FD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TP-CASTT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Title</a:t>
            </a:r>
            <a:endParaRPr lang="en-US" sz="7200" dirty="0"/>
          </a:p>
        </p:txBody>
      </p:sp>
      <p:sp>
        <p:nvSpPr>
          <p:cNvPr id="3" name="Content Placeholder 2"/>
          <p:cNvSpPr>
            <a:spLocks noGrp="1"/>
          </p:cNvSpPr>
          <p:nvPr>
            <p:ph idx="1"/>
          </p:nvPr>
        </p:nvSpPr>
        <p:spPr/>
        <p:txBody>
          <a:bodyPr/>
          <a:lstStyle/>
          <a:p>
            <a:r>
              <a:rPr lang="en-US" dirty="0" smtClean="0"/>
              <a:t>Before you even think about reading the poetry or trying to analyze it, speculate on what you think the poem </a:t>
            </a:r>
            <a:r>
              <a:rPr lang="en-US" i="1" dirty="0" smtClean="0"/>
              <a:t>might be about based upon the title. Often time authors </a:t>
            </a:r>
            <a:r>
              <a:rPr lang="en-US" dirty="0" smtClean="0"/>
              <a:t>conceal meaning in the title and give clues in the title.</a:t>
            </a:r>
          </a:p>
          <a:p>
            <a:endParaRPr lang="en-US" dirty="0" smtClean="0"/>
          </a:p>
          <a:p>
            <a:r>
              <a:rPr lang="en-US" dirty="0" smtClean="0"/>
              <a:t> Jot down what you think this poem will be about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Paraphrase</a:t>
            </a:r>
            <a:endParaRPr lang="en-US" sz="6000" dirty="0"/>
          </a:p>
        </p:txBody>
      </p:sp>
      <p:sp>
        <p:nvSpPr>
          <p:cNvPr id="3" name="Content Placeholder 2"/>
          <p:cNvSpPr>
            <a:spLocks noGrp="1"/>
          </p:cNvSpPr>
          <p:nvPr>
            <p:ph idx="1"/>
          </p:nvPr>
        </p:nvSpPr>
        <p:spPr/>
        <p:txBody>
          <a:bodyPr>
            <a:normAutofit fontScale="70000" lnSpcReduction="20000"/>
          </a:bodyPr>
          <a:lstStyle/>
          <a:p>
            <a:r>
              <a:rPr lang="en-US" dirty="0" smtClean="0"/>
              <a:t>Before you begin thinking about meaning or tying to analyze the poem, don't overlook the literal meaning of the poem. One of the biggest problems that students often make in poetry analysis is jumping to conclusions before understanding what is taking place in the poem. When you paraphrase a poem, write in your own words exactly what happens in the poem. </a:t>
            </a:r>
          </a:p>
          <a:p>
            <a:endParaRPr lang="en-US" dirty="0" smtClean="0"/>
          </a:p>
          <a:p>
            <a:r>
              <a:rPr lang="en-US" dirty="0" smtClean="0"/>
              <a:t>Look at the number of sentences in the poem—your paraphrase should have exactly the same number. </a:t>
            </a:r>
          </a:p>
          <a:p>
            <a:endParaRPr lang="en-US" dirty="0" smtClean="0"/>
          </a:p>
          <a:p>
            <a:r>
              <a:rPr lang="en-US" dirty="0" smtClean="0"/>
              <a:t>Sometimes your teacher may allow you to </a:t>
            </a:r>
            <a:r>
              <a:rPr lang="en-US" i="1" dirty="0" smtClean="0">
                <a:solidFill>
                  <a:srgbClr val="FF0000"/>
                </a:solidFill>
              </a:rPr>
              <a:t>summarize what happens in the poem. Make sure that you understand the difference </a:t>
            </a:r>
            <a:r>
              <a:rPr lang="en-US" dirty="0" smtClean="0">
                <a:solidFill>
                  <a:srgbClr val="FF0000"/>
                </a:solidFill>
              </a:rPr>
              <a:t>between a </a:t>
            </a:r>
            <a:r>
              <a:rPr lang="en-US" i="1" dirty="0" smtClean="0">
                <a:solidFill>
                  <a:srgbClr val="FF0000"/>
                </a:solidFill>
              </a:rPr>
              <a:t>paraphrase and a summary.</a:t>
            </a:r>
            <a:endParaRPr lang="en-US"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183880" cy="1051560"/>
          </a:xfrm>
        </p:spPr>
        <p:txBody>
          <a:bodyPr>
            <a:normAutofit/>
          </a:bodyPr>
          <a:lstStyle/>
          <a:p>
            <a:r>
              <a:rPr lang="en-US" sz="5400" dirty="0" smtClean="0"/>
              <a:t>Connotation</a:t>
            </a:r>
            <a:endParaRPr lang="en-US" sz="5400" dirty="0"/>
          </a:p>
        </p:txBody>
      </p:sp>
      <p:sp>
        <p:nvSpPr>
          <p:cNvPr id="3" name="Content Placeholder 2"/>
          <p:cNvSpPr>
            <a:spLocks noGrp="1"/>
          </p:cNvSpPr>
          <p:nvPr>
            <p:ph idx="1"/>
          </p:nvPr>
        </p:nvSpPr>
        <p:spPr/>
        <p:txBody>
          <a:bodyPr>
            <a:normAutofit fontScale="77500" lnSpcReduction="20000"/>
          </a:bodyPr>
          <a:lstStyle/>
          <a:p>
            <a:r>
              <a:rPr lang="en-US" dirty="0" smtClean="0"/>
              <a:t>Although this term usually refers solely to the emotional overtones of word choice, for this approach the term refers </a:t>
            </a:r>
            <a:r>
              <a:rPr lang="en-US" u="sng" dirty="0" smtClean="0"/>
              <a:t>to any and all poetic devices, </a:t>
            </a:r>
            <a:r>
              <a:rPr lang="en-US" dirty="0" smtClean="0"/>
              <a:t>focusing on how such</a:t>
            </a:r>
          </a:p>
          <a:p>
            <a:pPr>
              <a:buNone/>
            </a:pPr>
            <a:r>
              <a:rPr lang="en-US" dirty="0" smtClean="0"/>
              <a:t>   devices contribute to the meaning, the effect, or both of a poem. You may consider imagery, figures of speech (simile, metaphor, personification, symbolism, etc), diction, point of view, and sound devices (alliteration, onomatopoeia, rhythm, and rhyme). </a:t>
            </a:r>
          </a:p>
          <a:p>
            <a:endParaRPr lang="en-US" dirty="0" smtClean="0"/>
          </a:p>
          <a:p>
            <a:r>
              <a:rPr lang="en-US" dirty="0" smtClean="0"/>
              <a:t>It  is not necessary that you identify all the poetic devices within the poem. The ones you do identify should be seen as a way of supporting the conclusions you are going to draw about the poem.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Attitude</a:t>
            </a:r>
            <a:endParaRPr lang="en-US" sz="6000" dirty="0"/>
          </a:p>
        </p:txBody>
      </p:sp>
      <p:sp>
        <p:nvSpPr>
          <p:cNvPr id="3" name="Content Placeholder 2"/>
          <p:cNvSpPr>
            <a:spLocks noGrp="1"/>
          </p:cNvSpPr>
          <p:nvPr>
            <p:ph idx="1"/>
          </p:nvPr>
        </p:nvSpPr>
        <p:spPr/>
        <p:txBody>
          <a:bodyPr>
            <a:normAutofit fontScale="85000" lnSpcReduction="20000"/>
          </a:bodyPr>
          <a:lstStyle/>
          <a:p>
            <a:r>
              <a:rPr lang="en-US" dirty="0" smtClean="0"/>
              <a:t>Having examined the poem's devices and clues closely, you are now ready to explore</a:t>
            </a:r>
          </a:p>
          <a:p>
            <a:pPr>
              <a:buNone/>
            </a:pPr>
            <a:r>
              <a:rPr lang="en-US" dirty="0" smtClean="0"/>
              <a:t>	the multiple attitudes that may be present in the poem. </a:t>
            </a:r>
          </a:p>
          <a:p>
            <a:pPr>
              <a:buNone/>
            </a:pPr>
            <a:endParaRPr lang="en-US" dirty="0" smtClean="0"/>
          </a:p>
          <a:p>
            <a:r>
              <a:rPr lang="en-US" dirty="0" smtClean="0"/>
              <a:t>Examination of diction, images, and details suggests the speaker's attitude and contributes to understanding. You may refer to the list of words on </a:t>
            </a:r>
            <a:r>
              <a:rPr lang="en-US" i="1" dirty="0" smtClean="0"/>
              <a:t>Tone that will help you. Remember that usually the tone or</a:t>
            </a:r>
          </a:p>
          <a:p>
            <a:r>
              <a:rPr lang="en-US" dirty="0" smtClean="0"/>
              <a:t>attitude cannot be named with a single word.</a:t>
            </a:r>
          </a:p>
          <a:p>
            <a:endParaRPr lang="en-US" dirty="0" smtClean="0"/>
          </a:p>
          <a:p>
            <a:r>
              <a:rPr lang="en-US" dirty="0" smtClean="0"/>
              <a:t>Think </a:t>
            </a:r>
            <a:r>
              <a:rPr lang="en-US" i="1" dirty="0" smtClean="0">
                <a:solidFill>
                  <a:srgbClr val="FF0000"/>
                </a:solidFill>
              </a:rPr>
              <a:t>complexity.</a:t>
            </a:r>
            <a:endParaRPr lang="en-US"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Shifts</a:t>
            </a:r>
            <a:endParaRPr lang="en-US" sz="6000" dirty="0"/>
          </a:p>
        </p:txBody>
      </p:sp>
      <p:sp>
        <p:nvSpPr>
          <p:cNvPr id="3" name="Content Placeholder 2"/>
          <p:cNvSpPr>
            <a:spLocks noGrp="1"/>
          </p:cNvSpPr>
          <p:nvPr>
            <p:ph idx="1"/>
          </p:nvPr>
        </p:nvSpPr>
        <p:spPr/>
        <p:txBody>
          <a:bodyPr>
            <a:normAutofit fontScale="70000" lnSpcReduction="20000"/>
          </a:bodyPr>
          <a:lstStyle/>
          <a:p>
            <a:r>
              <a:rPr lang="en-US" dirty="0" smtClean="0"/>
              <a:t>Rarely does a poem begin and end the poetic experience in the same place. As is true of most us, the poet's understanding of an experience is a gradual realization, and the poem is a reflection of that understanding or insight.</a:t>
            </a:r>
          </a:p>
          <a:p>
            <a:endParaRPr lang="en-US" dirty="0" smtClean="0"/>
          </a:p>
          <a:p>
            <a:r>
              <a:rPr lang="en-US" b="1" dirty="0" smtClean="0"/>
              <a:t> Watch for the following keys to shifts:</a:t>
            </a:r>
          </a:p>
          <a:p>
            <a:pPr>
              <a:buNone/>
            </a:pPr>
            <a:endParaRPr lang="en-US" dirty="0" smtClean="0"/>
          </a:p>
          <a:p>
            <a:r>
              <a:rPr lang="en-US" dirty="0" smtClean="0"/>
              <a:t>• key words, (but, yet, however, although)</a:t>
            </a:r>
          </a:p>
          <a:p>
            <a:r>
              <a:rPr lang="fr-FR" dirty="0" smtClean="0"/>
              <a:t>• </a:t>
            </a:r>
            <a:r>
              <a:rPr lang="fr-FR" dirty="0" err="1" smtClean="0"/>
              <a:t>punctuation</a:t>
            </a:r>
            <a:r>
              <a:rPr lang="fr-FR" dirty="0" smtClean="0"/>
              <a:t> (</a:t>
            </a:r>
            <a:r>
              <a:rPr lang="fr-FR" dirty="0" err="1" smtClean="0"/>
              <a:t>dashes</a:t>
            </a:r>
            <a:r>
              <a:rPr lang="fr-FR" dirty="0" smtClean="0"/>
              <a:t>, </a:t>
            </a:r>
            <a:r>
              <a:rPr lang="fr-FR" dirty="0" err="1" smtClean="0"/>
              <a:t>periods</a:t>
            </a:r>
            <a:r>
              <a:rPr lang="fr-FR" dirty="0" smtClean="0"/>
              <a:t>, colons, </a:t>
            </a:r>
            <a:r>
              <a:rPr lang="fr-FR" dirty="0" err="1" smtClean="0"/>
              <a:t>ellipsis</a:t>
            </a:r>
            <a:r>
              <a:rPr lang="fr-FR" dirty="0" smtClean="0"/>
              <a:t>)</a:t>
            </a:r>
          </a:p>
          <a:p>
            <a:r>
              <a:rPr lang="en-US" dirty="0" smtClean="0"/>
              <a:t>• stanza divisions</a:t>
            </a:r>
          </a:p>
          <a:p>
            <a:r>
              <a:rPr lang="en-US" dirty="0" smtClean="0"/>
              <a:t>• changes in line or stanza length or both</a:t>
            </a:r>
          </a:p>
          <a:p>
            <a:r>
              <a:rPr lang="en-US" dirty="0" smtClean="0"/>
              <a:t>• irony</a:t>
            </a:r>
          </a:p>
          <a:p>
            <a:r>
              <a:rPr lang="en-US" dirty="0" smtClean="0"/>
              <a:t>• changes in sound that may indicate changes in meaning</a:t>
            </a:r>
          </a:p>
          <a:p>
            <a:r>
              <a:rPr lang="en-US" dirty="0" smtClean="0"/>
              <a:t>• changes in diction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Title</a:t>
            </a:r>
            <a:endParaRPr lang="en-US" sz="5400" dirty="0"/>
          </a:p>
        </p:txBody>
      </p:sp>
      <p:sp>
        <p:nvSpPr>
          <p:cNvPr id="3" name="Content Placeholder 2"/>
          <p:cNvSpPr>
            <a:spLocks noGrp="1"/>
          </p:cNvSpPr>
          <p:nvPr>
            <p:ph idx="1"/>
          </p:nvPr>
        </p:nvSpPr>
        <p:spPr/>
        <p:txBody>
          <a:bodyPr/>
          <a:lstStyle/>
          <a:p>
            <a:r>
              <a:rPr lang="en-US" dirty="0" smtClean="0"/>
              <a:t>Now look at the title again, but this time on an interpretive level. </a:t>
            </a:r>
          </a:p>
          <a:p>
            <a:endParaRPr lang="en-US" dirty="0" smtClean="0"/>
          </a:p>
          <a:p>
            <a:r>
              <a:rPr lang="en-US" dirty="0" smtClean="0"/>
              <a:t>What new insight  does the title provide in understanding the poem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953000"/>
            <a:ext cx="8183880" cy="1051560"/>
          </a:xfrm>
        </p:spPr>
        <p:txBody>
          <a:bodyPr>
            <a:noAutofit/>
          </a:bodyPr>
          <a:lstStyle/>
          <a:p>
            <a:r>
              <a:rPr lang="en-US" sz="8000" dirty="0" smtClean="0"/>
              <a:t>Theme</a:t>
            </a:r>
            <a:endParaRPr lang="en-US" sz="8000" dirty="0"/>
          </a:p>
        </p:txBody>
      </p:sp>
      <p:sp>
        <p:nvSpPr>
          <p:cNvPr id="3" name="Content Placeholder 2"/>
          <p:cNvSpPr>
            <a:spLocks noGrp="1"/>
          </p:cNvSpPr>
          <p:nvPr>
            <p:ph idx="1"/>
          </p:nvPr>
        </p:nvSpPr>
        <p:spPr/>
        <p:txBody>
          <a:bodyPr>
            <a:normAutofit fontScale="92500" lnSpcReduction="20000"/>
          </a:bodyPr>
          <a:lstStyle/>
          <a:p>
            <a:r>
              <a:rPr lang="en-US" dirty="0" smtClean="0"/>
              <a:t>What is the poem saying about the human experience, motivation, or condition? </a:t>
            </a:r>
          </a:p>
          <a:p>
            <a:r>
              <a:rPr lang="en-US" dirty="0" smtClean="0"/>
              <a:t>What subject or subjects does the poem address? What do you learn about those subjects?</a:t>
            </a:r>
          </a:p>
          <a:p>
            <a:pPr>
              <a:buNone/>
            </a:pPr>
            <a:endParaRPr lang="en-US" dirty="0" smtClean="0"/>
          </a:p>
          <a:p>
            <a:r>
              <a:rPr lang="en-US" dirty="0" smtClean="0"/>
              <a:t>What idea does the poet want you take away with you concerning these subjects?</a:t>
            </a:r>
          </a:p>
          <a:p>
            <a:endParaRPr lang="en-US" dirty="0" smtClean="0"/>
          </a:p>
          <a:p>
            <a:r>
              <a:rPr lang="en-US" b="1" u="sng" dirty="0" smtClean="0"/>
              <a:t>Remember that the theme of any work of literature is stated in a complete sentence.</a:t>
            </a:r>
            <a:endParaRPr lang="en-US" b="1" u="sn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TotalTime>
  <Words>508</Words>
  <Application>Microsoft Office PowerPoint</Application>
  <PresentationFormat>On-screen Show (4:3)</PresentationFormat>
  <Paragraphs>47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TP-CASTT</vt:lpstr>
      <vt:lpstr>Title</vt:lpstr>
      <vt:lpstr>Paraphrase</vt:lpstr>
      <vt:lpstr>Connotation</vt:lpstr>
      <vt:lpstr>Attitude</vt:lpstr>
      <vt:lpstr>Shifts</vt:lpstr>
      <vt:lpstr>Title</vt:lpstr>
      <vt:lpstr>Theme</vt:lpstr>
    </vt:vector>
  </TitlesOfParts>
  <Company>Lake Shore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TP-CASTT</dc:title>
  <dc:creator>hstech</dc:creator>
  <cp:lastModifiedBy>CVS</cp:lastModifiedBy>
  <cp:revision>1</cp:revision>
  <dcterms:created xsi:type="dcterms:W3CDTF">2011-05-11T11:17:48Z</dcterms:created>
  <dcterms:modified xsi:type="dcterms:W3CDTF">2012-03-19T11:31:26Z</dcterms:modified>
</cp:coreProperties>
</file>