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52B6-0120-4AC2-AFFD-63B359C47D15}" type="datetimeFigureOut">
              <a:rPr lang="en-US" smtClean="0"/>
              <a:pPr/>
              <a:t>8/16/2012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C782-E899-42A7-B73F-87B3530675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52B6-0120-4AC2-AFFD-63B359C47D15}" type="datetimeFigureOut">
              <a:rPr lang="en-US" smtClean="0"/>
              <a:pPr/>
              <a:t>8/16/2012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C782-E899-42A7-B73F-87B3530675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52B6-0120-4AC2-AFFD-63B359C47D15}" type="datetimeFigureOut">
              <a:rPr lang="en-US" smtClean="0"/>
              <a:pPr/>
              <a:t>8/16/2012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C782-E899-42A7-B73F-87B3530675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52B6-0120-4AC2-AFFD-63B359C47D15}" type="datetimeFigureOut">
              <a:rPr lang="en-US" smtClean="0"/>
              <a:pPr/>
              <a:t>8/16/2012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C782-E899-42A7-B73F-87B3530675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52B6-0120-4AC2-AFFD-63B359C47D15}" type="datetimeFigureOut">
              <a:rPr lang="en-US" smtClean="0"/>
              <a:pPr/>
              <a:t>8/16/2012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C782-E899-42A7-B73F-87B3530675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52B6-0120-4AC2-AFFD-63B359C47D15}" type="datetimeFigureOut">
              <a:rPr lang="en-US" smtClean="0"/>
              <a:pPr/>
              <a:t>8/16/2012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C782-E899-42A7-B73F-87B3530675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52B6-0120-4AC2-AFFD-63B359C47D15}" type="datetimeFigureOut">
              <a:rPr lang="en-US" smtClean="0"/>
              <a:pPr/>
              <a:t>8/16/2012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C782-E899-42A7-B73F-87B3530675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52B6-0120-4AC2-AFFD-63B359C47D15}" type="datetimeFigureOut">
              <a:rPr lang="en-US" smtClean="0"/>
              <a:pPr/>
              <a:t>8/16/2012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C782-E899-42A7-B73F-87B3530675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52B6-0120-4AC2-AFFD-63B359C47D15}" type="datetimeFigureOut">
              <a:rPr lang="en-US" smtClean="0"/>
              <a:pPr/>
              <a:t>8/16/2012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C782-E899-42A7-B73F-87B3530675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52B6-0120-4AC2-AFFD-63B359C47D15}" type="datetimeFigureOut">
              <a:rPr lang="en-US" smtClean="0"/>
              <a:pPr/>
              <a:t>8/16/2012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C782-E899-42A7-B73F-87B3530675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52B6-0120-4AC2-AFFD-63B359C47D15}" type="datetimeFigureOut">
              <a:rPr lang="en-US" smtClean="0"/>
              <a:pPr/>
              <a:t>8/16/2012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C782-E899-42A7-B73F-87B3530675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E52B6-0120-4AC2-AFFD-63B359C47D15}" type="datetimeFigureOut">
              <a:rPr lang="en-US" smtClean="0"/>
              <a:pPr/>
              <a:t>8/16/2012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AC782-E899-42A7-B73F-87B3530675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14325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Grammar Review:</a:t>
            </a:r>
            <a:br>
              <a:rPr lang="en-US" dirty="0" smtClean="0">
                <a:solidFill>
                  <a:schemeClr val="accent6"/>
                </a:solidFill>
              </a:rPr>
            </a:br>
            <a:r>
              <a:rPr lang="en-US" dirty="0" smtClean="0">
                <a:solidFill>
                  <a:schemeClr val="accent6"/>
                </a:solidFill>
              </a:rPr>
              <a:t>Semi-colon and colon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colon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Review on its usage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The colon as </a:t>
            </a:r>
            <a:r>
              <a:rPr lang="en-US" b="1" dirty="0" smtClean="0">
                <a:solidFill>
                  <a:srgbClr val="0070C0"/>
                </a:solidFill>
              </a:rPr>
              <a:t>introductory device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A. List</a:t>
            </a:r>
          </a:p>
          <a:p>
            <a:pPr lvl="1"/>
            <a:r>
              <a:rPr lang="en-US" dirty="0" smtClean="0">
                <a:latin typeface="Lucida Calligraphy" pitchFamily="66" charset="0"/>
              </a:rPr>
              <a:t>I grew a the following vegetables: corn, carrots, cucumber and squash.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7030A0"/>
                </a:solidFill>
              </a:rPr>
              <a:t>b. Quotation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Lucida Calligraphy" pitchFamily="66" charset="0"/>
              </a:rPr>
              <a:t>I nodded slowly: “You are tardy.”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B050"/>
                </a:solidFill>
              </a:rPr>
              <a:t>c. After a independent clause which acts as an introductory sentence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Lucida Calligraphy" pitchFamily="66" charset="0"/>
              </a:rPr>
              <a:t>In conclusion, I emphasized my main point: </a:t>
            </a:r>
            <a:r>
              <a:rPr lang="en-US" i="1" dirty="0" smtClean="0">
                <a:latin typeface="Lucida Calligraphy" pitchFamily="66" charset="0"/>
              </a:rPr>
              <a:t>Hamlet</a:t>
            </a:r>
            <a:r>
              <a:rPr lang="en-US" dirty="0" smtClean="0">
                <a:latin typeface="Lucida Calligraphy" pitchFamily="66" charset="0"/>
              </a:rPr>
              <a:t> is an awesome play. 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1"/>
                </a:solidFill>
                <a:latin typeface="Arial Black" pitchFamily="34" charset="0"/>
              </a:rPr>
              <a:t>D. Formal appositive</a:t>
            </a:r>
          </a:p>
          <a:p>
            <a:pPr lvl="1">
              <a:buNone/>
            </a:pPr>
            <a:r>
              <a:rPr lang="en-US" dirty="0" smtClean="0">
                <a:latin typeface="Lucida Calligraphy" pitchFamily="66" charset="0"/>
              </a:rPr>
              <a:t>	I showed slides of the best play on earth: </a:t>
            </a:r>
            <a:r>
              <a:rPr lang="en-US" i="1" dirty="0" smtClean="0">
                <a:latin typeface="Lucida Calligraphy" pitchFamily="66" charset="0"/>
              </a:rPr>
              <a:t>Hamlet.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Special uses of the colon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Numerals giving time  </a:t>
            </a:r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-- 3:20</a:t>
            </a:r>
          </a:p>
          <a:p>
            <a:r>
              <a:rPr lang="en-US" dirty="0" smtClean="0"/>
              <a:t>Biblical references	</a:t>
            </a:r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Psalms 1:5 </a:t>
            </a:r>
            <a:r>
              <a:rPr lang="en-US" dirty="0" smtClean="0"/>
              <a:t>(Chapter, verse)</a:t>
            </a:r>
          </a:p>
          <a:p>
            <a:r>
              <a:rPr lang="en-US" dirty="0" smtClean="0"/>
              <a:t>Subtitles for books or magazines (</a:t>
            </a:r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Emotion:  Learning to Control Feelings)</a:t>
            </a:r>
          </a:p>
          <a:p>
            <a:r>
              <a:rPr lang="en-US" dirty="0" smtClean="0"/>
              <a:t>Salutations in business letters (</a:t>
            </a:r>
            <a:r>
              <a:rPr lang="en-US" dirty="0" smtClean="0">
                <a:solidFill>
                  <a:schemeClr val="accent2"/>
                </a:solidFill>
                <a:latin typeface="Arial Black" pitchFamily="34" charset="0"/>
              </a:rPr>
              <a:t>Dear Ms. DeMay: </a:t>
            </a:r>
            <a:r>
              <a:rPr lang="en-US" dirty="0" smtClean="0"/>
              <a:t>)</a:t>
            </a:r>
          </a:p>
          <a:p>
            <a:r>
              <a:rPr lang="en-US" dirty="0" smtClean="0"/>
              <a:t>Labels used to signal important ideas  (</a:t>
            </a:r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Warning:  This product is for external use only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There are only TWO ways to use them!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400" dirty="0" smtClean="0">
                <a:latin typeface="Algerian" pitchFamily="82" charset="0"/>
              </a:rPr>
              <a:t>The first rule</a:t>
            </a:r>
          </a:p>
          <a:p>
            <a:pPr lvl="1"/>
            <a:r>
              <a:rPr lang="en-US" sz="5400" dirty="0" smtClean="0">
                <a:solidFill>
                  <a:srgbClr val="FF0000"/>
                </a:solidFill>
                <a:latin typeface="Arial Rounded MT Bold" pitchFamily="34" charset="0"/>
              </a:rPr>
              <a:t>Use a semi-colon to separate two complete sentences which are closely related. </a:t>
            </a:r>
            <a:endParaRPr lang="en-US" sz="54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Notice, though, I said complete sentences!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So, let’s say I write:</a:t>
            </a:r>
          </a:p>
          <a:p>
            <a:pPr lvl="1"/>
            <a:r>
              <a:rPr lang="en-US" sz="3600" b="1" dirty="0" smtClean="0">
                <a:solidFill>
                  <a:srgbClr val="7030A0"/>
                </a:solidFill>
                <a:latin typeface="Kristen ITC" pitchFamily="66" charset="0"/>
              </a:rPr>
              <a:t>He did not like to write papers.  He had to write a paper on </a:t>
            </a:r>
            <a:r>
              <a:rPr lang="en-US" sz="3600" b="1" i="1" dirty="0" smtClean="0">
                <a:solidFill>
                  <a:srgbClr val="7030A0"/>
                </a:solidFill>
                <a:latin typeface="Kristen ITC" pitchFamily="66" charset="0"/>
              </a:rPr>
              <a:t>Hamlet. </a:t>
            </a:r>
            <a:endParaRPr lang="en-US" dirty="0" smtClean="0"/>
          </a:p>
          <a:p>
            <a:pPr lvl="2"/>
            <a:r>
              <a:rPr lang="en-US" dirty="0" smtClean="0"/>
              <a:t>Notice– two complete sentences which are closely related.</a:t>
            </a:r>
          </a:p>
          <a:p>
            <a:pPr lvl="2"/>
            <a:r>
              <a:rPr lang="en-US" dirty="0" smtClean="0"/>
              <a:t>To sound like a more mature writer, I should try to combine simple sentences into more complex ones.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is where the semi-colon comes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tx1"/>
              </a:buClr>
              <a:buSzTx/>
              <a:buNone/>
            </a:pPr>
            <a:r>
              <a:rPr lang="en-US" dirty="0" smtClean="0"/>
              <a:t> </a:t>
            </a:r>
            <a:r>
              <a:rPr lang="en-US" sz="3600" b="1" dirty="0" smtClean="0">
                <a:latin typeface="Kristen ITC" pitchFamily="66" charset="0"/>
              </a:rPr>
              <a:t>He did not like to write papers</a:t>
            </a:r>
            <a:r>
              <a:rPr lang="en-US" sz="8800" dirty="0" smtClean="0">
                <a:solidFill>
                  <a:srgbClr val="7030A0"/>
                </a:solidFill>
                <a:latin typeface="Kristen ITC" pitchFamily="66" charset="0"/>
              </a:rPr>
              <a:t>;</a:t>
            </a:r>
            <a:r>
              <a:rPr lang="en-US" sz="3600" b="1" dirty="0" smtClean="0">
                <a:latin typeface="Kristen ITC" pitchFamily="66" charset="0"/>
              </a:rPr>
              <a:t> he had to write a paper on </a:t>
            </a:r>
            <a:r>
              <a:rPr lang="en-US" sz="3600" b="1" i="1" dirty="0" smtClean="0">
                <a:latin typeface="Kristen ITC" pitchFamily="66" charset="0"/>
              </a:rPr>
              <a:t>Hamlet. 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We can join these two sentences, LIKE MAGIC, with just a semi-colon!!! These two sentences, though,  must be complete!!! 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.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also join two complete sentences (independent clauses) with a comma and a coordinating conjunction, though</a:t>
            </a:r>
          </a:p>
          <a:p>
            <a:pPr lvl="2"/>
            <a:r>
              <a:rPr lang="en-US" dirty="0" smtClean="0"/>
              <a:t>And, or, but, so, for, nor, yet are the coordinating conjunctions!</a:t>
            </a:r>
            <a:endParaRPr lang="en-US" dirty="0"/>
          </a:p>
          <a:p>
            <a:pPr lvl="2"/>
            <a:r>
              <a:rPr lang="en-US" sz="3600" b="1" dirty="0" smtClean="0">
                <a:latin typeface="Kristen ITC" pitchFamily="66" charset="0"/>
              </a:rPr>
              <a:t>He did not like to write papers</a:t>
            </a:r>
            <a:r>
              <a:rPr lang="en-US" sz="4800" b="1" dirty="0" smtClean="0">
                <a:solidFill>
                  <a:srgbClr val="7030A0"/>
                </a:solidFill>
                <a:latin typeface="Kristen ITC" pitchFamily="66" charset="0"/>
              </a:rPr>
              <a:t>, but </a:t>
            </a:r>
            <a:r>
              <a:rPr lang="en-US" sz="3600" b="1" dirty="0" smtClean="0">
                <a:latin typeface="Kristen ITC" pitchFamily="66" charset="0"/>
              </a:rPr>
              <a:t>he wrote a paper on </a:t>
            </a:r>
            <a:r>
              <a:rPr lang="en-US" sz="3600" b="1" i="1" dirty="0" smtClean="0">
                <a:latin typeface="Kristen ITC" pitchFamily="66" charset="0"/>
              </a:rPr>
              <a:t>Hamlet. 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"/>
              </a:rPr>
              <a:t>Sometimes semicolons are accompanied by </a:t>
            </a:r>
            <a:r>
              <a:rPr lang="en-US" b="1" u="sng" dirty="0" smtClean="0">
                <a:solidFill>
                  <a:srgbClr val="840271"/>
                </a:solidFill>
                <a:latin typeface="Times"/>
              </a:rPr>
              <a:t>conjunctive adverbs</a:t>
            </a:r>
            <a:r>
              <a:rPr lang="en-US" dirty="0" smtClean="0">
                <a:latin typeface="Times"/>
              </a:rPr>
              <a:t> – words such as </a:t>
            </a:r>
            <a:r>
              <a:rPr lang="en-US" b="1" dirty="0" smtClean="0">
                <a:latin typeface="Times"/>
              </a:rPr>
              <a:t>however, moreover, therefore, nevertheless, consequently, as a result.</a:t>
            </a:r>
          </a:p>
          <a:p>
            <a:endParaRPr lang="en-US" dirty="0" smtClean="0">
              <a:latin typeface="Times"/>
            </a:endParaRPr>
          </a:p>
          <a:p>
            <a:pPr lvl="1"/>
            <a:r>
              <a:rPr lang="en-US" sz="3600" b="1" dirty="0" smtClean="0">
                <a:latin typeface="Kristen ITC" pitchFamily="66" charset="0"/>
              </a:rPr>
              <a:t>He did not like to write papers</a:t>
            </a:r>
            <a:r>
              <a:rPr lang="en-US" sz="3600" b="1" dirty="0" smtClean="0">
                <a:solidFill>
                  <a:srgbClr val="7030A0"/>
                </a:solidFill>
                <a:latin typeface="Kristen ITC" pitchFamily="66" charset="0"/>
              </a:rPr>
              <a:t>; however,</a:t>
            </a:r>
            <a:r>
              <a:rPr lang="en-US" sz="3600" b="1" dirty="0" smtClean="0">
                <a:latin typeface="Kristen ITC" pitchFamily="66" charset="0"/>
              </a:rPr>
              <a:t>  he wrote a paper on </a:t>
            </a:r>
            <a:r>
              <a:rPr lang="en-US" sz="3600" b="1" i="1" dirty="0" smtClean="0">
                <a:latin typeface="Kristen ITC" pitchFamily="66" charset="0"/>
              </a:rPr>
              <a:t>Hamlet.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  <a:buNone/>
            </a:pPr>
            <a:r>
              <a:rPr lang="en-US" sz="4800" dirty="0" smtClean="0">
                <a:solidFill>
                  <a:schemeClr val="accent6"/>
                </a:solidFill>
                <a:latin typeface="Times"/>
              </a:rPr>
              <a:t>Notice the pattern: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latin typeface="Times"/>
              </a:rPr>
              <a:t>	</a:t>
            </a:r>
            <a:r>
              <a:rPr lang="en-US" sz="3600" b="1" dirty="0" smtClean="0">
                <a:solidFill>
                  <a:srgbClr val="250A7C"/>
                </a:solidFill>
                <a:latin typeface="Times"/>
              </a:rPr>
              <a:t>;      as a result,</a:t>
            </a:r>
            <a:r>
              <a:rPr lang="en-US" sz="2800" dirty="0" smtClean="0">
                <a:latin typeface="Times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40271"/>
                </a:solidFill>
                <a:latin typeface="Times"/>
              </a:rPr>
              <a:t>     </a:t>
            </a:r>
            <a:r>
              <a:rPr lang="en-US" b="1" u="sng" dirty="0" smtClean="0">
                <a:solidFill>
                  <a:srgbClr val="840271"/>
                </a:solidFill>
                <a:latin typeface="Times"/>
              </a:rPr>
              <a:t>semicolon + conjunctive adverb + comma</a:t>
            </a:r>
            <a:endParaRPr lang="en-US" b="1" dirty="0" smtClean="0">
              <a:solidFill>
                <a:srgbClr val="840271"/>
              </a:solidFill>
              <a:latin typeface="Times"/>
            </a:endParaRPr>
          </a:p>
          <a:p>
            <a:pPr>
              <a:spcBef>
                <a:spcPct val="50000"/>
              </a:spcBef>
            </a:pPr>
            <a:endParaRPr lang="en-US" b="1" dirty="0" smtClean="0">
              <a:solidFill>
                <a:srgbClr val="840271"/>
              </a:solidFill>
              <a:latin typeface="Times"/>
            </a:endParaRPr>
          </a:p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0066"/>
                </a:solidFill>
                <a:latin typeface="Times"/>
              </a:rPr>
              <a:t>This is a typical construction with semicolons</a:t>
            </a:r>
            <a:endParaRPr lang="en-US" dirty="0" smtClean="0">
              <a:solidFill>
                <a:schemeClr val="bg2"/>
              </a:solidFill>
              <a:latin typeface="Times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Rule number two: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semi-colon to separate items in a series which themselves contain commas!</a:t>
            </a:r>
          </a:p>
          <a:p>
            <a:pPr lvl="1"/>
            <a:r>
              <a:rPr lang="en-US" dirty="0" smtClean="0"/>
              <a:t>Huh?</a:t>
            </a:r>
          </a:p>
          <a:p>
            <a:pPr lvl="1"/>
            <a:r>
              <a:rPr lang="en-US" dirty="0" smtClean="0">
                <a:latin typeface="Kristen ITC" pitchFamily="66" charset="0"/>
              </a:rPr>
              <a:t>I like cats, dogs, bunnies, and hamsters.  </a:t>
            </a:r>
            <a:r>
              <a:rPr lang="en-US" dirty="0" smtClean="0">
                <a:latin typeface="+mj-lt"/>
              </a:rPr>
              <a:t>These elements are separated with a comma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915400" cy="114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6"/>
                </a:solidFill>
                <a:latin typeface="Bauhaus 93" pitchFamily="82" charset="0"/>
              </a:rPr>
              <a:t>But, when the list is really long . .and the things in the list include commas . . We must separate those items with a semi-colon to avoid confusion!</a:t>
            </a:r>
            <a:endParaRPr lang="en-US" sz="2800" dirty="0">
              <a:solidFill>
                <a:schemeClr val="accent6"/>
              </a:solidFill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Kristen ITC" pitchFamily="66" charset="0"/>
              </a:rPr>
              <a:t>The committee included Sharla Supplee</a:t>
            </a:r>
            <a:r>
              <a:rPr lang="en-US" dirty="0" smtClean="0">
                <a:solidFill>
                  <a:srgbClr val="FF0000"/>
                </a:solidFill>
                <a:latin typeface="Kristen ITC" pitchFamily="66" charset="0"/>
              </a:rPr>
              <a:t>,</a:t>
            </a:r>
            <a:r>
              <a:rPr lang="en-US" dirty="0" smtClean="0">
                <a:solidFill>
                  <a:srgbClr val="000000"/>
                </a:solidFill>
                <a:latin typeface="Kristen ITC" pitchFamily="66" charset="0"/>
              </a:rPr>
              <a:t> English teacher</a:t>
            </a:r>
            <a:r>
              <a:rPr lang="en-US" sz="4000" dirty="0" smtClean="0">
                <a:solidFill>
                  <a:srgbClr val="FF0000"/>
                </a:solidFill>
                <a:latin typeface="Kristen ITC" pitchFamily="66" charset="0"/>
              </a:rPr>
              <a:t>,</a:t>
            </a:r>
            <a:r>
              <a:rPr lang="en-US" dirty="0" smtClean="0">
                <a:solidFill>
                  <a:srgbClr val="000000"/>
                </a:solidFill>
                <a:latin typeface="Kristen ITC" pitchFamily="66" charset="0"/>
              </a:rPr>
              <a:t> from the IAM</a:t>
            </a:r>
            <a:r>
              <a:rPr lang="en-US" sz="5400" dirty="0" smtClean="0">
                <a:solidFill>
                  <a:srgbClr val="00B050"/>
                </a:solidFill>
                <a:latin typeface="Kristen ITC" pitchFamily="66" charset="0"/>
              </a:rPr>
              <a:t>;</a:t>
            </a:r>
            <a:r>
              <a:rPr lang="en-US" sz="4000" dirty="0" smtClean="0">
                <a:solidFill>
                  <a:srgbClr val="00B050"/>
                </a:solidFill>
                <a:latin typeface="Kristen ITC" pitchFamily="66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Kristen ITC" pitchFamily="66" charset="0"/>
              </a:rPr>
              <a:t>Shawna DeMay</a:t>
            </a:r>
            <a:r>
              <a:rPr lang="en-US" dirty="0" smtClean="0">
                <a:solidFill>
                  <a:srgbClr val="FF0000"/>
                </a:solidFill>
                <a:latin typeface="Kristen ITC" pitchFamily="66" charset="0"/>
              </a:rPr>
              <a:t>,</a:t>
            </a:r>
            <a:r>
              <a:rPr lang="en-US" dirty="0" smtClean="0">
                <a:solidFill>
                  <a:srgbClr val="000000"/>
                </a:solidFill>
                <a:latin typeface="Kristen ITC" pitchFamily="66" charset="0"/>
              </a:rPr>
              <a:t> English teacher</a:t>
            </a:r>
            <a:r>
              <a:rPr lang="en-US" dirty="0" smtClean="0">
                <a:solidFill>
                  <a:srgbClr val="FF0000"/>
                </a:solidFill>
                <a:latin typeface="Kristen ITC" pitchFamily="66" charset="0"/>
              </a:rPr>
              <a:t>,</a:t>
            </a:r>
            <a:r>
              <a:rPr lang="en-US" dirty="0" smtClean="0">
                <a:solidFill>
                  <a:srgbClr val="000000"/>
                </a:solidFill>
                <a:latin typeface="Kristen ITC" pitchFamily="66" charset="0"/>
              </a:rPr>
              <a:t> from the IAM</a:t>
            </a:r>
            <a:r>
              <a:rPr lang="en-US" sz="5400" b="1" dirty="0" smtClean="0">
                <a:solidFill>
                  <a:srgbClr val="00B050"/>
                </a:solidFill>
                <a:latin typeface="Kristen ITC" pitchFamily="66" charset="0"/>
              </a:rPr>
              <a:t>;</a:t>
            </a:r>
            <a:r>
              <a:rPr lang="en-US" dirty="0" smtClean="0">
                <a:solidFill>
                  <a:srgbClr val="000000"/>
                </a:solidFill>
                <a:latin typeface="Kristen ITC" pitchFamily="66" charset="0"/>
              </a:rPr>
              <a:t> Carrie Murphy</a:t>
            </a:r>
            <a:r>
              <a:rPr lang="en-US" dirty="0" smtClean="0">
                <a:solidFill>
                  <a:srgbClr val="FF0000"/>
                </a:solidFill>
                <a:latin typeface="Kristen ITC" pitchFamily="66" charset="0"/>
              </a:rPr>
              <a:t>,</a:t>
            </a:r>
            <a:r>
              <a:rPr lang="en-US" dirty="0" smtClean="0">
                <a:solidFill>
                  <a:srgbClr val="000000"/>
                </a:solidFill>
                <a:latin typeface="Kristen ITC" pitchFamily="66" charset="0"/>
              </a:rPr>
              <a:t> English teacher</a:t>
            </a:r>
            <a:r>
              <a:rPr lang="en-US" dirty="0" smtClean="0">
                <a:solidFill>
                  <a:srgbClr val="FF0000"/>
                </a:solidFill>
                <a:latin typeface="Kristen ITC" pitchFamily="66" charset="0"/>
              </a:rPr>
              <a:t>, </a:t>
            </a:r>
            <a:r>
              <a:rPr lang="en-US" dirty="0" smtClean="0">
                <a:solidFill>
                  <a:srgbClr val="000000"/>
                </a:solidFill>
                <a:latin typeface="Kristen ITC" pitchFamily="66" charset="0"/>
              </a:rPr>
              <a:t>from the IAM</a:t>
            </a:r>
            <a:r>
              <a:rPr lang="en-US" sz="4800" b="1" dirty="0" smtClean="0">
                <a:solidFill>
                  <a:srgbClr val="00B050"/>
                </a:solidFill>
                <a:latin typeface="Kristen ITC" pitchFamily="66" charset="0"/>
              </a:rPr>
              <a:t>;</a:t>
            </a:r>
            <a:r>
              <a:rPr lang="en-US" dirty="0" smtClean="0">
                <a:solidFill>
                  <a:srgbClr val="000000"/>
                </a:solidFill>
                <a:latin typeface="Kristen ITC" pitchFamily="66" charset="0"/>
              </a:rPr>
              <a:t> </a:t>
            </a:r>
            <a:r>
              <a:rPr lang="en-US" smtClean="0">
                <a:solidFill>
                  <a:srgbClr val="000000"/>
                </a:solidFill>
                <a:latin typeface="Kristen ITC" pitchFamily="66" charset="0"/>
              </a:rPr>
              <a:t>and </a:t>
            </a:r>
            <a:r>
              <a:rPr lang="en-US" smtClean="0">
                <a:solidFill>
                  <a:srgbClr val="000000"/>
                </a:solidFill>
                <a:latin typeface="Kristen ITC" pitchFamily="66" charset="0"/>
              </a:rPr>
              <a:t>Dwayne </a:t>
            </a:r>
            <a:r>
              <a:rPr lang="en-US" dirty="0" smtClean="0">
                <a:solidFill>
                  <a:srgbClr val="000000"/>
                </a:solidFill>
                <a:latin typeface="Kristen ITC" pitchFamily="66" charset="0"/>
              </a:rPr>
              <a:t>“the Rock” Johnson</a:t>
            </a:r>
            <a:r>
              <a:rPr lang="en-US" dirty="0" smtClean="0">
                <a:solidFill>
                  <a:srgbClr val="FF0000"/>
                </a:solidFill>
                <a:latin typeface="Kristen ITC" pitchFamily="66" charset="0"/>
              </a:rPr>
              <a:t>,</a:t>
            </a:r>
            <a:r>
              <a:rPr lang="en-US" dirty="0" smtClean="0">
                <a:solidFill>
                  <a:srgbClr val="000000"/>
                </a:solidFill>
                <a:latin typeface="Kristen ITC" pitchFamily="66" charset="0"/>
              </a:rPr>
              <a:t> from Hollywood</a:t>
            </a:r>
            <a:r>
              <a:rPr lang="en-US" dirty="0" smtClean="0">
                <a:solidFill>
                  <a:srgbClr val="FF0000"/>
                </a:solidFill>
                <a:latin typeface="Kristen ITC" pitchFamily="66" charset="0"/>
              </a:rPr>
              <a:t>,</a:t>
            </a:r>
            <a:r>
              <a:rPr lang="en-US" dirty="0" smtClean="0">
                <a:solidFill>
                  <a:srgbClr val="000000"/>
                </a:solidFill>
                <a:latin typeface="Kristen ITC" pitchFamily="66" charset="0"/>
              </a:rPr>
              <a:t> California.   </a:t>
            </a:r>
            <a:endParaRPr lang="en-US" dirty="0"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2620</TotalTime>
  <Words>409</Words>
  <Application>Microsoft Office PowerPoint</Application>
  <PresentationFormat>On-screen Show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Grammar Review: Semi-colon and colon</vt:lpstr>
      <vt:lpstr>There are only TWO ways to use them!</vt:lpstr>
      <vt:lpstr>Notice, though, I said complete sentences!</vt:lpstr>
      <vt:lpstr>This is where the semi-colon comes in</vt:lpstr>
      <vt:lpstr>Remember . . . </vt:lpstr>
      <vt:lpstr>Slide 6</vt:lpstr>
      <vt:lpstr>Slide 7</vt:lpstr>
      <vt:lpstr>Rule number two:</vt:lpstr>
      <vt:lpstr>But, when the list is really long . .and the things in the list include commas . . We must separate those items with a semi-colon to avoid confusion!</vt:lpstr>
      <vt:lpstr>The colon</vt:lpstr>
      <vt:lpstr>1. The colon as introductory device</vt:lpstr>
      <vt:lpstr>2. Special uses of the colon</vt:lpstr>
    </vt:vector>
  </TitlesOfParts>
  <Company>Lake Shore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Semi-Colon</dc:title>
  <dc:creator>hstech</dc:creator>
  <cp:lastModifiedBy>CVS</cp:lastModifiedBy>
  <cp:revision>165</cp:revision>
  <dcterms:created xsi:type="dcterms:W3CDTF">2009-12-07T14:04:00Z</dcterms:created>
  <dcterms:modified xsi:type="dcterms:W3CDTF">2012-08-16T12:20:23Z</dcterms:modified>
</cp:coreProperties>
</file>