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A16F5-0274-4B9D-8643-FB6DEF08E707}" type="datetimeFigureOut">
              <a:rPr lang="en-US"/>
              <a:pPr>
                <a:defRPr/>
              </a:pPr>
              <a:t>9/14/2009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90D669-5C17-430A-85AD-AAEB509E0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CFCD3-C235-4D82-A21C-F026FC13A26B}" type="datetimeFigureOut">
              <a:rPr lang="en-US"/>
              <a:pPr>
                <a:defRPr/>
              </a:pPr>
              <a:t>9/14/2009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ABA62-3214-4922-92B5-E38BCFEAC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4D1C8-A8BB-45BA-8638-95DC4DEF663C}" type="datetimeFigureOut">
              <a:rPr lang="en-US"/>
              <a:pPr>
                <a:defRPr/>
              </a:pPr>
              <a:t>9/14/2009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F571-61DA-42B1-84A5-1A984FA2A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AAB0-AF19-4D47-96CB-CD7AECC83CC3}" type="datetimeFigureOut">
              <a:rPr lang="en-US"/>
              <a:pPr>
                <a:defRPr/>
              </a:pPr>
              <a:t>9/14/2009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560FB-E7A0-476E-8394-89852E719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7994-5E30-45BA-B4AC-C212437ADC85}" type="datetimeFigureOut">
              <a:rPr lang="en-US"/>
              <a:pPr>
                <a:defRPr/>
              </a:pPr>
              <a:t>9/14/2009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1C7EB-E0BC-4DEF-9A2E-C7C56939A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32F1-0419-49EE-A0FD-37120FA93BF2}" type="datetimeFigureOut">
              <a:rPr lang="en-US"/>
              <a:pPr>
                <a:defRPr/>
              </a:pPr>
              <a:t>9/14/2009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0EE4-B930-461F-9CAF-8E084EA10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2681-F399-42F6-B534-3170B3B7DD4B}" type="datetimeFigureOut">
              <a:rPr lang="en-US"/>
              <a:pPr>
                <a:defRPr/>
              </a:pPr>
              <a:t>9/14/2009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56D76-8907-456B-B75E-567896269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4F28-00F4-4D42-A205-F6DF2FD29A64}" type="datetimeFigureOut">
              <a:rPr lang="en-US"/>
              <a:pPr>
                <a:defRPr/>
              </a:pPr>
              <a:t>9/14/2009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0EAEB-CC43-4E44-B913-93A6EFEFC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2DDAC-4ED3-4748-B495-FB13E72EC810}" type="datetimeFigureOut">
              <a:rPr lang="en-US"/>
              <a:pPr>
                <a:defRPr/>
              </a:pPr>
              <a:t>9/14/2009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ACA18-D568-4687-A76C-5A8FFE53F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20B45-FC0E-421E-9874-978904C47F9C}" type="datetimeFigureOut">
              <a:rPr lang="en-US"/>
              <a:pPr>
                <a:defRPr/>
              </a:pPr>
              <a:t>9/14/2009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CFA3A-8ACA-498D-83C8-F81DBCAAF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9DAA-2D4D-46E6-BC39-D1DB42C3D54E}" type="datetimeFigureOut">
              <a:rPr lang="en-US"/>
              <a:pPr>
                <a:defRPr/>
              </a:pPr>
              <a:t>9/14/2009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A362-EFB4-4B94-B251-34AA40C6C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BFCEE0-18AB-4E4F-A121-FF6BAB2F3C66}" type="datetimeFigureOut">
              <a:rPr lang="en-US"/>
              <a:pPr>
                <a:defRPr/>
              </a:pPr>
              <a:t>9/14/2009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16FB74C-04C3-4352-B118-BBC5B2E40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0" r:id="rId7"/>
    <p:sldLayoutId id="2147483715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305800" cy="2362200"/>
          </a:xfrm>
        </p:spPr>
        <p:txBody>
          <a:bodyPr/>
          <a:lstStyle/>
          <a:p>
            <a:pPr eaLnBrk="1" hangingPunct="1"/>
            <a:r>
              <a:rPr lang="en-US" sz="3600" smtClean="0"/>
              <a:t>It takes a thousand voices to tell a single story.</a:t>
            </a:r>
            <a:br>
              <a:rPr lang="en-US" sz="3600" smtClean="0"/>
            </a:br>
            <a:endParaRPr lang="en-US" sz="3600" smtClean="0"/>
          </a:p>
          <a:p>
            <a:pPr eaLnBrk="1" hangingPunct="1"/>
            <a:r>
              <a:rPr lang="en-US" sz="3600" smtClean="0"/>
              <a:t>Native American Proverb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z="5400" smtClean="0"/>
              <a:t>Native American Literature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Supernatural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Western cultures believe in a separation between mind and body.  There is a split between the natural and supernatural.</a:t>
            </a:r>
          </a:p>
          <a:p>
            <a:pPr eaLnBrk="1" hangingPunct="1"/>
            <a:r>
              <a:rPr lang="en-US" smtClean="0"/>
              <a:t>Native American cultures believe in no separation between mind and body.  Illnesses have a spiritual root.  There is no split between natural and supernatural (magical realism).</a:t>
            </a:r>
          </a:p>
        </p:txBody>
      </p:sp>
      <p:pic>
        <p:nvPicPr>
          <p:cNvPr id="15364" name="Picture 1" descr="C:\Users\Sharla\AppData\Local\Microsoft\Windows\Temporary Internet Files\Content.IE5\RXM88VS3\MCAN01508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5410200"/>
            <a:ext cx="16224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Western cultures view time as linear.  There is a beginning and an end: past, present, and future.</a:t>
            </a:r>
          </a:p>
          <a:p>
            <a:pPr eaLnBrk="1" hangingPunct="1"/>
            <a:r>
              <a:rPr lang="en-US" smtClean="0"/>
              <a:t>Native American cultures view time as cyclical.</a:t>
            </a:r>
          </a:p>
        </p:txBody>
      </p:sp>
      <p:pic>
        <p:nvPicPr>
          <p:cNvPr id="16388" name="Picture 2" descr="http://www.logosoftwear.com/cgi-images/MI17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10000"/>
            <a:ext cx="24161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If we wonder often, the gift of knowledge will come. </a:t>
            </a:r>
            <a:endParaRPr lang="en-US" dirty="0">
              <a:latin typeface="+mn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Arapaho Tribe Proverb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Native American Literature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two types of Native American Literature.</a:t>
            </a:r>
          </a:p>
          <a:p>
            <a:pPr lvl="1" eaLnBrk="1" hangingPunct="1"/>
            <a:r>
              <a:rPr lang="en-US" smtClean="0"/>
              <a:t>1. </a:t>
            </a:r>
            <a:r>
              <a:rPr lang="en-US" u="sng" smtClean="0"/>
              <a:t>Sacred</a:t>
            </a:r>
            <a:r>
              <a:rPr lang="en-US" smtClean="0"/>
              <a:t> literature is known to only a few in the tribal community and attempts to change the human conscience.</a:t>
            </a:r>
          </a:p>
          <a:p>
            <a:pPr lvl="1" eaLnBrk="1" hangingPunct="1"/>
            <a:r>
              <a:rPr lang="en-US" smtClean="0"/>
              <a:t>2. </a:t>
            </a:r>
            <a:r>
              <a:rPr lang="en-US" u="sng" smtClean="0"/>
              <a:t>Popular</a:t>
            </a:r>
            <a:r>
              <a:rPr lang="en-US" smtClean="0"/>
              <a:t> literature is humorous and does not seek to change the world or the human conscience.</a:t>
            </a:r>
          </a:p>
        </p:txBody>
      </p:sp>
      <p:pic>
        <p:nvPicPr>
          <p:cNvPr id="7172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562600"/>
            <a:ext cx="4568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Native American Literature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stories are meant to share reality and make connections between each other and the natural world.</a:t>
            </a:r>
          </a:p>
          <a:p>
            <a:pPr eaLnBrk="1" hangingPunct="1"/>
            <a:r>
              <a:rPr lang="en-US" smtClean="0"/>
              <a:t>Language is regarded as something very powerful.</a:t>
            </a:r>
          </a:p>
        </p:txBody>
      </p:sp>
      <p:pic>
        <p:nvPicPr>
          <p:cNvPr id="8196" name="Picture 2" descr="http://school.discoveryeducation.com/clipart/images/native-american-dru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86200"/>
            <a:ext cx="185420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Oral Tradition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200" dirty="0" err="1" smtClean="0"/>
              <a:t>Orality</a:t>
            </a:r>
            <a:endParaRPr lang="en-US" sz="3200" dirty="0" smtClean="0"/>
          </a:p>
          <a:p>
            <a:pPr lvl="1" eaLnBrk="1" hangingPunct="1"/>
            <a:r>
              <a:rPr lang="en-US" dirty="0" err="1" smtClean="0"/>
              <a:t>Orality</a:t>
            </a:r>
            <a:r>
              <a:rPr lang="en-US" dirty="0" smtClean="0"/>
              <a:t> is having to do with the spoken word.</a:t>
            </a:r>
          </a:p>
          <a:p>
            <a:pPr lvl="1" eaLnBrk="1" hangingPunct="1"/>
            <a:r>
              <a:rPr lang="en-US" dirty="0" err="1" smtClean="0"/>
              <a:t>Orality</a:t>
            </a:r>
            <a:r>
              <a:rPr lang="en-US" dirty="0" smtClean="0"/>
              <a:t> can be seen in speeches, storytelling, ceremonies, and more.</a:t>
            </a:r>
          </a:p>
          <a:p>
            <a:pPr lvl="1" eaLnBrk="1" hangingPunct="1"/>
            <a:r>
              <a:rPr lang="en-US" dirty="0" err="1" smtClean="0"/>
              <a:t>Orality</a:t>
            </a:r>
            <a:r>
              <a:rPr lang="en-US" dirty="0" smtClean="0"/>
              <a:t> creates an all-knowing community.</a:t>
            </a:r>
          </a:p>
          <a:p>
            <a:pPr lvl="1" eaLnBrk="1" hangingPunct="1"/>
            <a:r>
              <a:rPr lang="en-US" dirty="0" smtClean="0"/>
              <a:t>Elders are encouraged to share experiences and history, or when the elders die, the knowledge is </a:t>
            </a:r>
            <a:r>
              <a:rPr lang="en-US" dirty="0" smtClean="0"/>
              <a:t>gone.</a:t>
            </a:r>
            <a:endParaRPr lang="en-US" dirty="0" smtClean="0"/>
          </a:p>
        </p:txBody>
      </p:sp>
      <p:pic>
        <p:nvPicPr>
          <p:cNvPr id="9220" name="Picture 1" descr="C:\Users\Sharla\AppData\Local\Microsoft\Windows\Temporary Internet Files\Content.IE5\M4YNYA0B\MCAN01526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5410200"/>
            <a:ext cx="2644775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Oral Tradition, continued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Repetition</a:t>
            </a:r>
          </a:p>
          <a:p>
            <a:pPr lvl="1" eaLnBrk="1" hangingPunct="1"/>
            <a:r>
              <a:rPr lang="en-US" smtClean="0"/>
              <a:t>There is repetition in traditional Native American literature for two reasons:</a:t>
            </a:r>
          </a:p>
          <a:p>
            <a:pPr lvl="2" eaLnBrk="1" hangingPunct="1"/>
            <a:r>
              <a:rPr lang="en-US" smtClean="0"/>
              <a:t>1. Repetition gives a holistic picture of the world.</a:t>
            </a:r>
          </a:p>
          <a:p>
            <a:pPr lvl="2" eaLnBrk="1" hangingPunct="1"/>
            <a:r>
              <a:rPr lang="en-US" smtClean="0"/>
              <a:t>2.  In ceremonies, repetition “empties” out the mind to be receptive to healing.</a:t>
            </a:r>
          </a:p>
          <a:p>
            <a:pPr lvl="2" eaLnBrk="1" hangingPunct="1"/>
            <a:r>
              <a:rPr lang="en-US" smtClean="0"/>
              <a:t>Repetition is not for memorization.</a:t>
            </a:r>
          </a:p>
        </p:txBody>
      </p:sp>
      <p:pic>
        <p:nvPicPr>
          <p:cNvPr id="10244" name="Picture 1" descr="C:\Users\Sharla\AppData\Local\Microsoft\Windows\Temporary Internet Files\Content.IE5\OII1NKA0\MCAN01538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5029200"/>
            <a:ext cx="169386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Purpose of Stories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Western cultures view the purpose of stories (literature) for necessity or for entertainment.</a:t>
            </a:r>
          </a:p>
          <a:p>
            <a:pPr eaLnBrk="1" hangingPunct="1"/>
            <a:r>
              <a:rPr lang="en-US" smtClean="0"/>
              <a:t>In Native American cultures, stories show you who you are and how you should live.  </a:t>
            </a:r>
          </a:p>
        </p:txBody>
      </p:sp>
      <p:pic>
        <p:nvPicPr>
          <p:cNvPr id="11268" name="Picture 2" descr="http://4.bp.blogspot.com/_-ETYN56Xvns/RwxArigj-MI/AAAAAAAAAO4/XhUi-5wvft8/s320/american_indian_plume_clipar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267200"/>
            <a:ext cx="1524000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Community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Western cultures are very individualistic.</a:t>
            </a:r>
          </a:p>
          <a:p>
            <a:pPr lvl="1" eaLnBrk="1" hangingPunct="1"/>
            <a:r>
              <a:rPr lang="en-US" smtClean="0"/>
              <a:t>“Survival of the fittest.”</a:t>
            </a:r>
          </a:p>
          <a:p>
            <a:pPr eaLnBrk="1" hangingPunct="1"/>
            <a:r>
              <a:rPr lang="en-US" smtClean="0"/>
              <a:t>Native American cultures are community-oriented</a:t>
            </a:r>
          </a:p>
          <a:p>
            <a:pPr lvl="1" eaLnBrk="1" hangingPunct="1"/>
            <a:r>
              <a:rPr lang="en-US" smtClean="0"/>
              <a:t>“Working together.”</a:t>
            </a:r>
          </a:p>
        </p:txBody>
      </p:sp>
      <p:pic>
        <p:nvPicPr>
          <p:cNvPr id="12292" name="Picture 2" descr="http://etc.usf.edu/clipart/5600/5682/sioux_1_l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810000"/>
            <a:ext cx="39243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Lifeforms on 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Western cultures use a </a:t>
            </a:r>
            <a:r>
              <a:rPr lang="en-US" dirty="0" err="1" smtClean="0"/>
              <a:t>lifeform</a:t>
            </a:r>
            <a:r>
              <a:rPr lang="en-US" dirty="0" smtClean="0"/>
              <a:t> hierarchy.  For example, a human is more important than an ant.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Native American cultures respect all </a:t>
            </a:r>
            <a:r>
              <a:rPr lang="en-US" dirty="0" err="1" smtClean="0"/>
              <a:t>lifeforms</a:t>
            </a:r>
            <a:r>
              <a:rPr lang="en-US" dirty="0" smtClean="0"/>
              <a:t>. They view animals as brothers and sisters even though they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kill them.</a:t>
            </a:r>
          </a:p>
          <a:p>
            <a:pPr marL="548958" lvl="1" indent="-274320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dirty="0" smtClean="0"/>
              <a:t>Sacred and equal</a:t>
            </a:r>
            <a:endParaRPr lang="en-US" dirty="0"/>
          </a:p>
        </p:txBody>
      </p:sp>
      <p:pic>
        <p:nvPicPr>
          <p:cNvPr id="13316" name="Picture 1" descr="C:\Users\Sharla\AppData\Local\Microsoft\Windows\Temporary Internet Files\Content.IE5\M4YNYA0B\MCAN04086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962400"/>
            <a:ext cx="2892425" cy="274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Higher Beings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Western cultures believe that God is all-powerful and all-knowing without the help of others.</a:t>
            </a:r>
          </a:p>
          <a:p>
            <a:pPr eaLnBrk="1" hangingPunct="1"/>
            <a:r>
              <a:rPr lang="en-US" smtClean="0"/>
              <a:t>Native American cultures believe their gods are neither all-knowing nor perfect. Living things are involved with the higher beings, especially creation.</a:t>
            </a:r>
          </a:p>
        </p:txBody>
      </p:sp>
      <p:pic>
        <p:nvPicPr>
          <p:cNvPr id="14340" name="Picture 2" descr="C:\Users\Sharla\AppData\Local\Microsoft\Windows\Temporary Internet Files\Content.IE5\URZEL6TI\MCAN04069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800600"/>
            <a:ext cx="22209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448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Native American Literature</vt:lpstr>
      <vt:lpstr>Native American Literature</vt:lpstr>
      <vt:lpstr>Native American Literature</vt:lpstr>
      <vt:lpstr>The Oral Tradition</vt:lpstr>
      <vt:lpstr>The Oral Tradition, continued</vt:lpstr>
      <vt:lpstr>The Purpose of Stories</vt:lpstr>
      <vt:lpstr>The Community</vt:lpstr>
      <vt:lpstr>Lifeforms on Earth</vt:lpstr>
      <vt:lpstr>Higher Beings</vt:lpstr>
      <vt:lpstr>Supernatural</vt:lpstr>
      <vt:lpstr>Time</vt:lpstr>
      <vt:lpstr>If we wonder often, the gift of knowledge will come.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 Literature</dc:title>
  <dc:creator>Sharla</dc:creator>
  <cp:lastModifiedBy>CVS</cp:lastModifiedBy>
  <cp:revision>4</cp:revision>
  <dcterms:created xsi:type="dcterms:W3CDTF">2009-04-07T18:25:12Z</dcterms:created>
  <dcterms:modified xsi:type="dcterms:W3CDTF">2009-09-14T20:50:31Z</dcterms:modified>
</cp:coreProperties>
</file>