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62" r:id="rId6"/>
    <p:sldId id="263" r:id="rId7"/>
    <p:sldId id="264" r:id="rId8"/>
    <p:sldId id="265" r:id="rId9"/>
    <p:sldId id="259" r:id="rId10"/>
    <p:sldId id="260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EFD4C34-7E8E-4FEC-8211-28F9D29F862D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0825EFB-88B6-4726-9224-951A70A31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4C34-7E8E-4FEC-8211-28F9D29F862D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EFB-88B6-4726-9224-951A70A31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4C34-7E8E-4FEC-8211-28F9D29F862D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EFB-88B6-4726-9224-951A70A31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4C34-7E8E-4FEC-8211-28F9D29F862D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EFB-88B6-4726-9224-951A70A31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EFD4C34-7E8E-4FEC-8211-28F9D29F862D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0825EFB-88B6-4726-9224-951A70A31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4C34-7E8E-4FEC-8211-28F9D29F862D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EFB-88B6-4726-9224-951A70A31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4C34-7E8E-4FEC-8211-28F9D29F862D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EFB-88B6-4726-9224-951A70A31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4C34-7E8E-4FEC-8211-28F9D29F862D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EFB-88B6-4726-9224-951A70A31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4C34-7E8E-4FEC-8211-28F9D29F862D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EFB-88B6-4726-9224-951A70A31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4C34-7E8E-4FEC-8211-28F9D29F862D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EFB-88B6-4726-9224-951A70A31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4C34-7E8E-4FEC-8211-28F9D29F862D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5EFB-88B6-4726-9224-951A70A31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FD4C34-7E8E-4FEC-8211-28F9D29F862D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825EFB-88B6-4726-9224-951A70A31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Miscellaneous </a:t>
            </a:r>
            <a:r>
              <a:rPr lang="en-US" dirty="0" smtClean="0"/>
              <a:t>Other </a:t>
            </a:r>
            <a:r>
              <a:rPr lang="en-US" dirty="0" smtClean="0"/>
              <a:t>P</a:t>
            </a:r>
            <a:r>
              <a:rPr lang="en-US" dirty="0" smtClean="0"/>
              <a:t>unctuation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458200" cy="4937760"/>
          </a:xfrm>
        </p:spPr>
        <p:txBody>
          <a:bodyPr/>
          <a:lstStyle/>
          <a:p>
            <a:r>
              <a:rPr lang="en-US" sz="3200" dirty="0" smtClean="0"/>
              <a:t>III. </a:t>
            </a:r>
            <a:r>
              <a:rPr lang="en-US" sz="3200" dirty="0" smtClean="0">
                <a:solidFill>
                  <a:srgbClr val="FF0000"/>
                </a:solidFill>
              </a:rPr>
              <a:t>Use a dash to indicate omitted letters</a:t>
            </a:r>
            <a:r>
              <a:rPr lang="en-US" sz="3200" dirty="0" smtClean="0"/>
              <a:t>.</a:t>
            </a:r>
          </a:p>
          <a:p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He 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had received a letter from Mrs. N—.</a:t>
            </a:r>
          </a:p>
          <a:p>
            <a:r>
              <a:rPr lang="en-US" sz="3200" dirty="0" smtClean="0"/>
              <a:t>• IV. </a:t>
            </a:r>
            <a:r>
              <a:rPr lang="en-US" sz="3200" dirty="0" smtClean="0">
                <a:solidFill>
                  <a:srgbClr val="FF0000"/>
                </a:solidFill>
              </a:rPr>
              <a:t>Use a dash to connect a beginning phrase to the rest of the sentence.</a:t>
            </a:r>
          </a:p>
          <a:p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Diversity and challenge—these are the advantages of our new programming.</a:t>
            </a:r>
          </a:p>
          <a:p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Albany, New York, and Trenton, New Jersey—that’s where our current staff will be relocating.</a:t>
            </a:r>
            <a:endParaRPr lang="en-US" dirty="0">
              <a:solidFill>
                <a:srgbClr val="7030A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Diagonal 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Much like the hyphen, a </a:t>
            </a:r>
            <a:r>
              <a:rPr lang="en-US" b="1" dirty="0" smtClean="0">
                <a:solidFill>
                  <a:srgbClr val="FF0000"/>
                </a:solidFill>
              </a:rPr>
              <a:t>diagonal mark (also called a solidus or a slant mark</a:t>
            </a:r>
            <a:r>
              <a:rPr lang="en-US" b="1" dirty="0" smtClean="0"/>
              <a:t>) is </a:t>
            </a:r>
            <a:r>
              <a:rPr lang="en-US" dirty="0" smtClean="0"/>
              <a:t>used to join words or numbers. The most frequent use of the diagonal is with the words </a:t>
            </a:r>
            <a:r>
              <a:rPr lang="en-US" i="1" dirty="0" smtClean="0"/>
              <a:t>and/or, which shows that the sentence refers to one or both of the words </a:t>
            </a:r>
            <a:r>
              <a:rPr lang="en-US" dirty="0" smtClean="0"/>
              <a:t>being joined.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The cast will consent to interviews on radio and/or TV.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Applesauce and/or blended fruits can replace oil in most cake recipes.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Use a diagonal mark </a:t>
            </a:r>
            <a:r>
              <a:rPr lang="en-US" sz="3200" dirty="0" smtClean="0">
                <a:solidFill>
                  <a:srgbClr val="FF0000"/>
                </a:solidFill>
              </a:rPr>
              <a:t>to separate numbers in a fraction.</a:t>
            </a:r>
          </a:p>
          <a:p>
            <a:endParaRPr lang="en-US" dirty="0" smtClean="0"/>
          </a:p>
          <a:p>
            <a:r>
              <a:rPr lang="en-US" dirty="0" smtClean="0"/>
              <a:t>It takes us 4½ hours to do the inventory at the end of the week.</a:t>
            </a:r>
          </a:p>
          <a:p>
            <a:r>
              <a:rPr lang="en-US" dirty="0" smtClean="0"/>
              <a:t>He’ll want a 1⅝-inch wrench for this nut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Berlin Sans FB" pitchFamily="34" charset="0"/>
              </a:rPr>
              <a:t>The punctuation marks covered in this lesson—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hyphens</a:t>
            </a:r>
            <a:r>
              <a:rPr lang="en-US" sz="3200" dirty="0" smtClean="0">
                <a:latin typeface="Berlin Sans FB" pitchFamily="34" charset="0"/>
              </a:rPr>
              <a:t>, </a:t>
            </a:r>
            <a:r>
              <a:rPr lang="en-US" sz="3200" dirty="0" smtClean="0">
                <a:solidFill>
                  <a:srgbClr val="00B0F0"/>
                </a:solidFill>
                <a:latin typeface="Berlin Sans FB" pitchFamily="34" charset="0"/>
              </a:rPr>
              <a:t>parentheses</a:t>
            </a:r>
            <a:r>
              <a:rPr lang="en-US" sz="3200" dirty="0" smtClean="0">
                <a:latin typeface="Berlin Sans FB" pitchFamily="34" charset="0"/>
              </a:rPr>
              <a:t>, and </a:t>
            </a:r>
            <a:r>
              <a:rPr lang="en-US" sz="3200" dirty="0" smtClean="0">
                <a:solidFill>
                  <a:srgbClr val="7030A0"/>
                </a:solidFill>
                <a:latin typeface="Berlin Sans FB" pitchFamily="34" charset="0"/>
              </a:rPr>
              <a:t>diagonal marks</a:t>
            </a:r>
            <a:r>
              <a:rPr lang="en-US" sz="3200" dirty="0" smtClean="0">
                <a:latin typeface="Berlin Sans FB" pitchFamily="34" charset="0"/>
              </a:rPr>
              <a:t>—serve very specific purposes.</a:t>
            </a:r>
          </a:p>
          <a:p>
            <a:r>
              <a:rPr lang="en-US" sz="3200" dirty="0" smtClean="0">
                <a:latin typeface="Berlin Sans FB" pitchFamily="34" charset="0"/>
              </a:rPr>
              <a:t>Knowing and understanding their functions gives a writer an advantage in communicating ideas. </a:t>
            </a:r>
            <a:endParaRPr lang="en-US" sz="32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Hyphens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8600" dirty="0" smtClean="0"/>
              <a:t>The main purpose of a hyphen is </a:t>
            </a:r>
            <a:r>
              <a:rPr lang="en-US" sz="8600" dirty="0" smtClean="0">
                <a:solidFill>
                  <a:srgbClr val="FF0000"/>
                </a:solidFill>
              </a:rPr>
              <a:t>to join words to create a compound word, </a:t>
            </a:r>
            <a:r>
              <a:rPr lang="en-US" sz="8600" dirty="0" smtClean="0"/>
              <a:t>which  is a combination of words used as one word. </a:t>
            </a:r>
          </a:p>
          <a:p>
            <a:r>
              <a:rPr lang="en-US" sz="8600" dirty="0" smtClean="0"/>
              <a:t>Compound words may be </a:t>
            </a:r>
            <a:r>
              <a:rPr lang="en-US" sz="8600" dirty="0" smtClean="0">
                <a:solidFill>
                  <a:srgbClr val="FF0000"/>
                </a:solidFill>
              </a:rPr>
              <a:t>written in three ways: as a single word, as two words, or as a hyphenated word.</a:t>
            </a:r>
            <a:r>
              <a:rPr lang="en-US" sz="8600" dirty="0" smtClean="0"/>
              <a:t> </a:t>
            </a:r>
          </a:p>
          <a:p>
            <a:r>
              <a:rPr lang="en-US" sz="8600" dirty="0" smtClean="0"/>
              <a:t>Whenever you are in </a:t>
            </a:r>
            <a:r>
              <a:rPr lang="en-US" sz="8600" dirty="0" smtClean="0">
                <a:solidFill>
                  <a:srgbClr val="FF0000"/>
                </a:solidFill>
              </a:rPr>
              <a:t>doubt, consult a recent dictionary. </a:t>
            </a:r>
            <a:r>
              <a:rPr lang="en-US" sz="8600" dirty="0" smtClean="0"/>
              <a:t>Since language changes constantly, a word written as two words often evolves into a hyphenated word, then eventually becomes a single </a:t>
            </a:r>
            <a:r>
              <a:rPr lang="en-US" sz="8600" dirty="0" smtClean="0"/>
              <a:t>word.</a:t>
            </a:r>
            <a:endParaRPr lang="en-US" sz="8600" dirty="0" smtClean="0"/>
          </a:p>
          <a:p>
            <a:r>
              <a:rPr lang="en-US" sz="8600" dirty="0" smtClean="0"/>
              <a:t>For </a:t>
            </a:r>
            <a:r>
              <a:rPr lang="en-US" sz="8600" dirty="0" smtClean="0"/>
              <a:t>example, the word </a:t>
            </a:r>
            <a:r>
              <a:rPr lang="en-US" sz="8600" i="1" dirty="0" smtClean="0"/>
              <a:t>semicolon began as two separate words (semi colon). In the late fifties, dictionaries </a:t>
            </a:r>
            <a:r>
              <a:rPr lang="en-US" sz="8600" dirty="0" smtClean="0"/>
              <a:t>began listing it as a hyphenated word (</a:t>
            </a:r>
            <a:r>
              <a:rPr lang="en-US" sz="8600" i="1" dirty="0" smtClean="0"/>
              <a:t>semi-colon). A recent dictionary will </a:t>
            </a:r>
            <a:r>
              <a:rPr lang="en-US" sz="8600" dirty="0" smtClean="0"/>
              <a:t>list it as a single word (</a:t>
            </a:r>
            <a:r>
              <a:rPr lang="en-US" sz="8600" i="1" dirty="0" smtClean="0"/>
              <a:t>semicolon).</a:t>
            </a:r>
            <a:endParaRPr lang="en-US" sz="8000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524000"/>
            <a:ext cx="4038600" cy="4648200"/>
          </a:xfrm>
        </p:spPr>
        <p:txBody>
          <a:bodyPr>
            <a:normAutofit fontScale="55000" lnSpcReduction="20000"/>
          </a:bodyPr>
          <a:lstStyle/>
          <a:p>
            <a:r>
              <a:rPr lang="en-US" sz="3800" b="1" dirty="0" smtClean="0"/>
              <a:t>Two-Word Compound Nouns</a:t>
            </a:r>
          </a:p>
          <a:p>
            <a:r>
              <a:rPr lang="en-US" sz="3800" dirty="0" smtClean="0"/>
              <a:t>couch potato</a:t>
            </a:r>
          </a:p>
          <a:p>
            <a:r>
              <a:rPr lang="en-US" sz="3800" dirty="0" smtClean="0"/>
              <a:t>hat rack</a:t>
            </a:r>
          </a:p>
          <a:p>
            <a:r>
              <a:rPr lang="en-US" sz="3800" dirty="0" smtClean="0"/>
              <a:t>window box</a:t>
            </a:r>
          </a:p>
          <a:p>
            <a:r>
              <a:rPr lang="en-US" sz="3800" dirty="0" smtClean="0"/>
              <a:t>guitar pick</a:t>
            </a:r>
          </a:p>
          <a:p>
            <a:r>
              <a:rPr lang="en-US" sz="3800" b="1" dirty="0" smtClean="0"/>
              <a:t>Hyphenated Compound Nouns</a:t>
            </a:r>
          </a:p>
          <a:p>
            <a:r>
              <a:rPr lang="en-US" sz="3800" dirty="0" smtClean="0"/>
              <a:t>father-in-law</a:t>
            </a:r>
          </a:p>
          <a:p>
            <a:r>
              <a:rPr lang="en-US" sz="3800" dirty="0" smtClean="0"/>
              <a:t>mayor-elect</a:t>
            </a:r>
          </a:p>
          <a:p>
            <a:r>
              <a:rPr lang="en-US" sz="3800" dirty="0" smtClean="0"/>
              <a:t>cook-off</a:t>
            </a:r>
          </a:p>
          <a:p>
            <a:r>
              <a:rPr lang="en-US" sz="3800" dirty="0" smtClean="0"/>
              <a:t>co-payment</a:t>
            </a:r>
          </a:p>
          <a:p>
            <a:r>
              <a:rPr lang="en-US" sz="3800" dirty="0" smtClean="0"/>
              <a:t>light-year</a:t>
            </a:r>
          </a:p>
          <a:p>
            <a:r>
              <a:rPr lang="en-US" sz="3800" dirty="0" smtClean="0"/>
              <a:t>ball-and-socket joint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1905000"/>
            <a:ext cx="4038600" cy="4267200"/>
          </a:xfrm>
        </p:spPr>
        <p:txBody>
          <a:bodyPr/>
          <a:lstStyle/>
          <a:p>
            <a:r>
              <a:rPr lang="en-US" sz="2400" b="1" dirty="0" smtClean="0"/>
              <a:t>Single-Word Compound Nouns</a:t>
            </a:r>
          </a:p>
          <a:p>
            <a:r>
              <a:rPr lang="en-US" sz="2400" dirty="0" smtClean="0"/>
              <a:t>driveway</a:t>
            </a:r>
          </a:p>
          <a:p>
            <a:r>
              <a:rPr lang="en-US" sz="2400" dirty="0" smtClean="0"/>
              <a:t>raindrop</a:t>
            </a:r>
          </a:p>
          <a:p>
            <a:r>
              <a:rPr lang="en-US" sz="2400" dirty="0" smtClean="0"/>
              <a:t>candlelight</a:t>
            </a:r>
          </a:p>
          <a:p>
            <a:r>
              <a:rPr lang="en-US" sz="2400" dirty="0" smtClean="0"/>
              <a:t>speedboat</a:t>
            </a:r>
          </a:p>
          <a:p>
            <a:r>
              <a:rPr lang="en-US" sz="2400" dirty="0" smtClean="0"/>
              <a:t>sunscreen</a:t>
            </a:r>
          </a:p>
          <a:p>
            <a:r>
              <a:rPr lang="en-US" sz="2400" dirty="0" smtClean="0"/>
              <a:t>watermelon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4736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Use a hyphen to join more than two words into a single word.</a:t>
            </a:r>
          </a:p>
          <a:p>
            <a:r>
              <a:rPr lang="en-US" sz="1800" dirty="0" smtClean="0">
                <a:solidFill>
                  <a:srgbClr val="7030A0"/>
                </a:solidFill>
              </a:rPr>
              <a:t>know-it-all</a:t>
            </a:r>
          </a:p>
          <a:p>
            <a:r>
              <a:rPr lang="en-US" sz="1800" dirty="0" smtClean="0">
                <a:solidFill>
                  <a:srgbClr val="7030A0"/>
                </a:solidFill>
              </a:rPr>
              <a:t>good-for-nothing</a:t>
            </a:r>
          </a:p>
          <a:p>
            <a:r>
              <a:rPr lang="en-US" sz="1800" dirty="0" smtClean="0">
                <a:solidFill>
                  <a:srgbClr val="7030A0"/>
                </a:solidFill>
              </a:rPr>
              <a:t>five-year-old</a:t>
            </a:r>
          </a:p>
          <a:p>
            <a:r>
              <a:rPr lang="en-US" sz="1800" b="1" dirty="0" smtClean="0"/>
              <a:t>• </a:t>
            </a:r>
            <a:r>
              <a:rPr lang="en-US" sz="1800" dirty="0" smtClean="0">
                <a:solidFill>
                  <a:srgbClr val="FF0000"/>
                </a:solidFill>
              </a:rPr>
              <a:t>Use a hyphen</a:t>
            </a:r>
            <a:r>
              <a:rPr lang="en-US" sz="1800" dirty="0" smtClean="0"/>
              <a:t> </a:t>
            </a:r>
            <a:r>
              <a:rPr lang="en-US" sz="1800" b="1" dirty="0" smtClean="0"/>
              <a:t>to </a:t>
            </a:r>
            <a:r>
              <a:rPr lang="en-US" sz="1800" b="1" dirty="0" smtClean="0">
                <a:solidFill>
                  <a:srgbClr val="FF0000"/>
                </a:solidFill>
              </a:rPr>
              <a:t>join two or more words that function as a single modifying word. If the modifying words follow the word they modify, the modifying words are not hyphenated. Pay special attention to how these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hyphenated adjectives are used when they follow the nouns they modify.</a:t>
            </a:r>
          </a:p>
          <a:p>
            <a:pPr lvl="1"/>
            <a:r>
              <a:rPr lang="en-US" sz="1500" dirty="0" smtClean="0">
                <a:solidFill>
                  <a:srgbClr val="FF0000"/>
                </a:solidFill>
              </a:rPr>
              <a:t>An </a:t>
            </a:r>
            <a:r>
              <a:rPr lang="en-US" sz="1500" b="1" u="sng" dirty="0" smtClean="0">
                <a:solidFill>
                  <a:srgbClr val="FF0000"/>
                </a:solidFill>
              </a:rPr>
              <a:t>ill-trained</a:t>
            </a:r>
            <a:r>
              <a:rPr lang="en-US" sz="1500" b="1" dirty="0" smtClean="0">
                <a:solidFill>
                  <a:srgbClr val="FF0000"/>
                </a:solidFill>
              </a:rPr>
              <a:t> evaluator causes more problems than no evaluator at all.</a:t>
            </a:r>
          </a:p>
          <a:p>
            <a:pPr lvl="1">
              <a:buNone/>
            </a:pPr>
            <a:r>
              <a:rPr lang="en-US" sz="1500" b="1" u="sng" dirty="0" smtClean="0">
                <a:solidFill>
                  <a:srgbClr val="FF0000"/>
                </a:solidFill>
              </a:rPr>
              <a:t>The evaluator was ill trained.</a:t>
            </a:r>
          </a:p>
          <a:p>
            <a:pPr lvl="1"/>
            <a:r>
              <a:rPr lang="en-US" sz="1500" dirty="0" smtClean="0">
                <a:solidFill>
                  <a:srgbClr val="FF0000"/>
                </a:solidFill>
              </a:rPr>
              <a:t>Management and the union finally agreed after months of </a:t>
            </a:r>
            <a:r>
              <a:rPr lang="en-US" sz="1500" b="1" u="sng" dirty="0" smtClean="0">
                <a:solidFill>
                  <a:srgbClr val="FF0000"/>
                </a:solidFill>
              </a:rPr>
              <a:t>hard-nosed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negotiations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sz="1300" u="sng" dirty="0" smtClean="0">
                <a:solidFill>
                  <a:srgbClr val="FF0000"/>
                </a:solidFill>
              </a:rPr>
              <a:t>The negotiations were </a:t>
            </a:r>
            <a:r>
              <a:rPr lang="en-US" sz="1300" b="1" u="sng" dirty="0" smtClean="0">
                <a:solidFill>
                  <a:srgbClr val="FF0000"/>
                </a:solidFill>
              </a:rPr>
              <a:t>hard nosed.</a:t>
            </a:r>
          </a:p>
          <a:p>
            <a:r>
              <a:rPr lang="en-US" sz="1800" b="1" dirty="0" smtClean="0"/>
              <a:t>Note: Some hyphenated adjectives, such as </a:t>
            </a:r>
            <a:r>
              <a:rPr lang="en-US" sz="1800" b="1" i="1" dirty="0" smtClean="0"/>
              <a:t>old-fashioned and ladder-back, and </a:t>
            </a:r>
            <a:r>
              <a:rPr lang="en-US" sz="1800" b="1" dirty="0" smtClean="0"/>
              <a:t>the words in the following section, keep their hyphens no matter where they are in a sentence. Check a recent dictionary when in doubt.</a:t>
            </a:r>
            <a:endParaRPr lang="en-US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Use a hyphen to join prefixes</a:t>
            </a:r>
            <a:r>
              <a:rPr lang="en-US" sz="2200" b="1" dirty="0" smtClean="0"/>
              <a:t> such as </a:t>
            </a:r>
            <a:r>
              <a:rPr lang="en-US" sz="2200" b="1" i="1" dirty="0" smtClean="0"/>
              <a:t>self, half, ex, all, great, post, pro, former, </a:t>
            </a:r>
            <a:r>
              <a:rPr lang="en-US" sz="2200" b="1" dirty="0" smtClean="0"/>
              <a:t>and </a:t>
            </a:r>
            <a:r>
              <a:rPr lang="en-US" sz="2200" b="1" i="1" dirty="0" smtClean="0"/>
              <a:t>vice or the suffix elect to words.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b="1" dirty="0" smtClean="0"/>
              <a:t>The President unveiled the </a:t>
            </a:r>
            <a:r>
              <a:rPr lang="en-US" b="1" dirty="0" smtClean="0">
                <a:solidFill>
                  <a:srgbClr val="FF0000"/>
                </a:solidFill>
              </a:rPr>
              <a:t>all-powerful</a:t>
            </a:r>
            <a:r>
              <a:rPr lang="en-US" b="1" dirty="0" smtClean="0"/>
              <a:t> orbiting space station.</a:t>
            </a:r>
          </a:p>
          <a:p>
            <a:pPr lvl="1"/>
            <a:r>
              <a:rPr lang="en-US" b="1" dirty="0" smtClean="0"/>
              <a:t>Lee Iacocca is a </a:t>
            </a:r>
            <a:r>
              <a:rPr lang="en-US" b="1" dirty="0" smtClean="0">
                <a:solidFill>
                  <a:srgbClr val="FF0000"/>
                </a:solidFill>
              </a:rPr>
              <a:t>self-made</a:t>
            </a:r>
            <a:r>
              <a:rPr lang="en-US" b="1" dirty="0" smtClean="0"/>
              <a:t> man.</a:t>
            </a:r>
          </a:p>
          <a:p>
            <a:pPr lvl="1"/>
            <a:r>
              <a:rPr lang="en-US" b="1" dirty="0" smtClean="0"/>
              <a:t>You need to keep your </a:t>
            </a:r>
            <a:r>
              <a:rPr lang="en-US" b="1" dirty="0" smtClean="0">
                <a:solidFill>
                  <a:srgbClr val="FF0000"/>
                </a:solidFill>
              </a:rPr>
              <a:t>half-baked </a:t>
            </a:r>
            <a:r>
              <a:rPr lang="en-US" b="1" dirty="0" smtClean="0"/>
              <a:t>plans a secret.</a:t>
            </a:r>
          </a:p>
          <a:p>
            <a:pPr lvl="1"/>
            <a:r>
              <a:rPr lang="en-US" b="1" dirty="0" smtClean="0"/>
              <a:t>Bobby saw his </a:t>
            </a:r>
            <a:r>
              <a:rPr lang="en-US" b="1" dirty="0" smtClean="0">
                <a:solidFill>
                  <a:srgbClr val="FF0000"/>
                </a:solidFill>
              </a:rPr>
              <a:t>ex-wife</a:t>
            </a:r>
            <a:r>
              <a:rPr lang="en-US" b="1" dirty="0" smtClean="0"/>
              <a:t> leaving the drug store.</a:t>
            </a:r>
          </a:p>
          <a:p>
            <a:pPr lvl="1"/>
            <a:r>
              <a:rPr lang="en-US" b="1" dirty="0" smtClean="0"/>
              <a:t>Max’s </a:t>
            </a:r>
            <a:r>
              <a:rPr lang="en-US" b="1" dirty="0" smtClean="0">
                <a:solidFill>
                  <a:srgbClr val="FF0000"/>
                </a:solidFill>
              </a:rPr>
              <a:t>great-grandfather</a:t>
            </a:r>
            <a:r>
              <a:rPr lang="en-US" b="1" dirty="0" smtClean="0"/>
              <a:t> passed away on Wednesday.</a:t>
            </a:r>
          </a:p>
          <a:p>
            <a:pPr lvl="1"/>
            <a:r>
              <a:rPr lang="en-US" b="1" dirty="0" smtClean="0"/>
              <a:t>Senior citizens remember the </a:t>
            </a:r>
            <a:r>
              <a:rPr lang="en-US" b="1" dirty="0" smtClean="0">
                <a:solidFill>
                  <a:srgbClr val="FF0000"/>
                </a:solidFill>
              </a:rPr>
              <a:t>post-war</a:t>
            </a:r>
            <a:r>
              <a:rPr lang="en-US" b="1" dirty="0" smtClean="0"/>
              <a:t> years with great fondness.</a:t>
            </a:r>
          </a:p>
          <a:p>
            <a:pPr lvl="1"/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treasurer-elect </a:t>
            </a:r>
            <a:r>
              <a:rPr lang="en-US" b="1" dirty="0" smtClean="0"/>
              <a:t>picked up all the records from the presiding treasurer.</a:t>
            </a:r>
          </a:p>
          <a:p>
            <a:r>
              <a:rPr lang="en-US" sz="4400" dirty="0" smtClean="0"/>
              <a:t>• Use </a:t>
            </a:r>
            <a:r>
              <a:rPr lang="en-US" sz="4400" dirty="0" smtClean="0">
                <a:solidFill>
                  <a:srgbClr val="FF0000"/>
                </a:solidFill>
              </a:rPr>
              <a:t>a hyphen to avoid confusing or awkward spellings.</a:t>
            </a:r>
          </a:p>
          <a:p>
            <a:pPr lvl="1"/>
            <a:r>
              <a:rPr lang="en-US" sz="2900" dirty="0" smtClean="0"/>
              <a:t>The committee’s job was to </a:t>
            </a:r>
            <a:r>
              <a:rPr lang="en-US" sz="2900" dirty="0" smtClean="0">
                <a:solidFill>
                  <a:srgbClr val="FF0000"/>
                </a:solidFill>
              </a:rPr>
              <a:t>re-pair</a:t>
            </a:r>
            <a:r>
              <a:rPr lang="en-US" sz="2900" dirty="0" smtClean="0"/>
              <a:t> [not </a:t>
            </a:r>
            <a:r>
              <a:rPr lang="en-US" sz="2900" i="1" dirty="0" smtClean="0"/>
              <a:t>repair]the tournament </a:t>
            </a:r>
            <a:r>
              <a:rPr lang="en-US" sz="2900" dirty="0" smtClean="0"/>
              <a:t>participants.</a:t>
            </a:r>
          </a:p>
          <a:p>
            <a:pPr lvl="1"/>
            <a:r>
              <a:rPr lang="en-US" sz="2900" dirty="0" smtClean="0"/>
              <a:t>My mother decided to </a:t>
            </a:r>
            <a:r>
              <a:rPr lang="en-US" sz="2900" dirty="0" smtClean="0">
                <a:solidFill>
                  <a:srgbClr val="FF0000"/>
                </a:solidFill>
              </a:rPr>
              <a:t>re-cover</a:t>
            </a:r>
            <a:r>
              <a:rPr lang="en-US" sz="2900" dirty="0" smtClean="0"/>
              <a:t> [not </a:t>
            </a:r>
            <a:r>
              <a:rPr lang="en-US" sz="2900" i="1" dirty="0" smtClean="0"/>
              <a:t>recover] her old rocking chair.</a:t>
            </a:r>
          </a:p>
          <a:p>
            <a:r>
              <a:rPr lang="en-US" sz="4400" dirty="0" smtClean="0"/>
              <a:t>• Use a </a:t>
            </a:r>
            <a:r>
              <a:rPr lang="en-US" sz="4400" dirty="0" smtClean="0">
                <a:solidFill>
                  <a:srgbClr val="7030A0"/>
                </a:solidFill>
              </a:rPr>
              <a:t>hyphen </a:t>
            </a:r>
            <a:r>
              <a:rPr lang="en-US" sz="4400" dirty="0" smtClean="0">
                <a:solidFill>
                  <a:srgbClr val="FF0000"/>
                </a:solidFill>
              </a:rPr>
              <a:t>to join a capital letter to a word.</a:t>
            </a:r>
          </a:p>
          <a:p>
            <a:pPr lvl="1"/>
            <a:r>
              <a:rPr lang="en-US" sz="2900" dirty="0" smtClean="0"/>
              <a:t>After that you’ll see a </a:t>
            </a:r>
            <a:r>
              <a:rPr lang="en-US" sz="2900" dirty="0" smtClean="0">
                <a:solidFill>
                  <a:srgbClr val="FF0000"/>
                </a:solidFill>
              </a:rPr>
              <a:t>T-intersection.</a:t>
            </a:r>
          </a:p>
          <a:p>
            <a:pPr lvl="1"/>
            <a:r>
              <a:rPr lang="en-US" sz="2900" dirty="0" smtClean="0"/>
              <a:t>Turn right at the first road after the </a:t>
            </a:r>
            <a:r>
              <a:rPr lang="en-US" sz="2900" dirty="0" smtClean="0">
                <a:solidFill>
                  <a:srgbClr val="FF0000"/>
                </a:solidFill>
              </a:rPr>
              <a:t>S-curve.</a:t>
            </a:r>
          </a:p>
          <a:p>
            <a:pPr lvl="1"/>
            <a:r>
              <a:rPr lang="en-US" sz="2900" dirty="0" smtClean="0"/>
              <a:t>The carpenter used a </a:t>
            </a:r>
            <a:r>
              <a:rPr lang="en-US" sz="2900" dirty="0" smtClean="0">
                <a:solidFill>
                  <a:srgbClr val="FF0000"/>
                </a:solidFill>
              </a:rPr>
              <a:t>T-square.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• </a:t>
            </a:r>
            <a:r>
              <a:rPr lang="en-US" sz="3200" dirty="0" smtClean="0"/>
              <a:t>Use a hyphen to </a:t>
            </a:r>
            <a:r>
              <a:rPr lang="en-US" sz="3200" dirty="0" smtClean="0">
                <a:solidFill>
                  <a:srgbClr val="FF0000"/>
                </a:solidFill>
              </a:rPr>
              <a:t>write two-word numbers between 21 and 99 as words.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seventy-two                  thirty-four               ninety-nine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3800" dirty="0" smtClean="0"/>
              <a:t>• Use a hyphen </a:t>
            </a:r>
            <a:r>
              <a:rPr lang="en-US" sz="3800" dirty="0" smtClean="0">
                <a:solidFill>
                  <a:srgbClr val="FF0000"/>
                </a:solidFill>
              </a:rPr>
              <a:t>to join fractions </a:t>
            </a:r>
            <a:r>
              <a:rPr lang="en-US" sz="3800" dirty="0" smtClean="0"/>
              <a:t>written as words.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one-half                      three-fourths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• </a:t>
            </a:r>
            <a:r>
              <a:rPr lang="en-US" sz="2900" dirty="0" smtClean="0"/>
              <a:t>Use a hyphen to join numbers to words used as a single adjective.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four-year loan       six-foot window      seven-year lease  two-year-old girl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Note: When a series of similar number-word adjectives is written in a sentence,  </a:t>
            </a:r>
            <a:r>
              <a:rPr lang="en-US" dirty="0" smtClean="0"/>
              <a:t>use a hyphen/comma combination with all but the last item in the series.</a:t>
            </a:r>
          </a:p>
          <a:p>
            <a:pPr lvl="1"/>
            <a:r>
              <a:rPr lang="en-US" dirty="0" smtClean="0"/>
              <a:t>Plywood comes in two-, four-</a:t>
            </a:r>
            <a:r>
              <a:rPr lang="en-US" b="1" dirty="0" smtClean="0"/>
              <a:t>, and six-foot sheets.</a:t>
            </a:r>
          </a:p>
          <a:p>
            <a:pPr lvl="1"/>
            <a:r>
              <a:rPr lang="en-US" dirty="0" smtClean="0"/>
              <a:t>Joe scored three touchdowns on </a:t>
            </a:r>
            <a:r>
              <a:rPr lang="en-US" b="1" dirty="0" smtClean="0"/>
              <a:t>twelve-, sixteen-, and five-yard carries.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William Shakespeare </a:t>
            </a:r>
            <a:r>
              <a:rPr lang="en-US" dirty="0" smtClean="0">
                <a:solidFill>
                  <a:srgbClr val="FF0000"/>
                </a:solidFill>
              </a:rPr>
              <a:t>(1564–1616) </a:t>
            </a:r>
            <a:r>
              <a:rPr lang="en-US" dirty="0" smtClean="0"/>
              <a:t>is the most widely read English writer.</a:t>
            </a:r>
          </a:p>
          <a:p>
            <a:r>
              <a:rPr lang="en-US" dirty="0" smtClean="0"/>
              <a:t>The Cyclones won the game </a:t>
            </a:r>
            <a:r>
              <a:rPr lang="en-US" dirty="0" smtClean="0">
                <a:solidFill>
                  <a:srgbClr val="FF0000"/>
                </a:solidFill>
              </a:rPr>
              <a:t>78–67.</a:t>
            </a:r>
          </a:p>
          <a:p>
            <a:r>
              <a:rPr lang="en-US" dirty="0" smtClean="0"/>
              <a:t>The speech should last </a:t>
            </a:r>
            <a:r>
              <a:rPr lang="en-US" dirty="0" smtClean="0">
                <a:solidFill>
                  <a:srgbClr val="FF0000"/>
                </a:solidFill>
              </a:rPr>
              <a:t>5–7 </a:t>
            </a:r>
            <a:r>
              <a:rPr lang="en-US" dirty="0" smtClean="0"/>
              <a:t>minutes.</a:t>
            </a:r>
          </a:p>
          <a:p>
            <a:r>
              <a:rPr lang="en-US" b="1" dirty="0" smtClean="0"/>
              <a:t>Use a hyphen to </a:t>
            </a:r>
            <a:r>
              <a:rPr lang="en-US" b="1" dirty="0" smtClean="0">
                <a:solidFill>
                  <a:srgbClr val="FF0000"/>
                </a:solidFill>
              </a:rPr>
              <a:t>separate a word between syllables at the end of a line.</a:t>
            </a:r>
          </a:p>
          <a:p>
            <a:r>
              <a:rPr lang="en-US" dirty="0" smtClean="0"/>
              <a:t>Here are a few </a:t>
            </a:r>
            <a:r>
              <a:rPr lang="en-US" dirty="0" smtClean="0">
                <a:solidFill>
                  <a:srgbClr val="FF0000"/>
                </a:solidFill>
              </a:rPr>
              <a:t>guidelines </a:t>
            </a:r>
            <a:r>
              <a:rPr lang="en-US" dirty="0" smtClean="0"/>
              <a:t>for dividing words:</a:t>
            </a:r>
          </a:p>
          <a:p>
            <a:pPr lvl="1"/>
            <a:r>
              <a:rPr lang="en-US" dirty="0" smtClean="0"/>
              <a:t>Never leave a single-letter syllable on a line.</a:t>
            </a:r>
          </a:p>
          <a:p>
            <a:pPr lvl="1"/>
            <a:r>
              <a:rPr lang="en-US" dirty="0" smtClean="0"/>
              <a:t>Divide hyphenated words at the hyphen.</a:t>
            </a:r>
          </a:p>
          <a:p>
            <a:pPr lvl="1"/>
            <a:r>
              <a:rPr lang="en-US" dirty="0" smtClean="0"/>
              <a:t>Never divide a one-syllable word.</a:t>
            </a:r>
          </a:p>
          <a:p>
            <a:pPr lvl="1"/>
            <a:r>
              <a:rPr lang="en-US" dirty="0" smtClean="0"/>
              <a:t>Avoid dividing words that have fewer than six letters.</a:t>
            </a:r>
          </a:p>
          <a:p>
            <a:pPr lvl="1"/>
            <a:r>
              <a:rPr lang="en-US" dirty="0" smtClean="0"/>
              <a:t>Avoid dividing the last word of a paragraph.</a:t>
            </a:r>
          </a:p>
          <a:p>
            <a:pPr lvl="1"/>
            <a:r>
              <a:rPr lang="en-US" dirty="0" smtClean="0"/>
              <a:t>Avoid dividing a number.</a:t>
            </a:r>
          </a:p>
          <a:p>
            <a:pPr lvl="1"/>
            <a:r>
              <a:rPr lang="en-US" i="1" dirty="0" smtClean="0"/>
              <a:t>When in doubt, always check a dictionary.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990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Dashes:  A dash is a </a:t>
            </a:r>
            <a:r>
              <a:rPr lang="en-US" sz="2400" b="1" dirty="0" smtClean="0">
                <a:solidFill>
                  <a:srgbClr val="FF0000"/>
                </a:solidFill>
              </a:rPr>
              <a:t>specialized punctuation mark reserved for only a few types of situations.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915400" cy="54864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dirty="0" smtClean="0">
                <a:latin typeface="High Tower Text" pitchFamily="18" charset="0"/>
              </a:rPr>
              <a:t>However,  many writers use it incorrectly. Dashes call attention to themselves. Because of this, a careful writer uses them sparingly. They are very effective if used correctly, but they lose their impact if they are overused.</a:t>
            </a:r>
          </a:p>
          <a:p>
            <a:r>
              <a:rPr lang="en-US" sz="3400" dirty="0" smtClean="0">
                <a:solidFill>
                  <a:srgbClr val="FF0000"/>
                </a:solidFill>
              </a:rPr>
              <a:t>I. • Use a dash to mark a sudden break in thought or to insert a comment.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Berlin Sans FB" pitchFamily="34" charset="0"/>
              </a:rPr>
              <a:t>I remember the day—what teenager doesn’t—that the space shuttle exploded.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Berlin Sans FB" pitchFamily="34" charset="0"/>
              </a:rPr>
              <a:t>Abby is delighted—as we are—about your new job.</a:t>
            </a:r>
          </a:p>
          <a:p>
            <a:r>
              <a:rPr lang="en-US" sz="3100" dirty="0" smtClean="0">
                <a:solidFill>
                  <a:srgbClr val="FF0000"/>
                </a:solidFill>
              </a:rPr>
              <a:t>II. Use a dash to emphasize explanatory material. You don’t have to use a dash, but you may.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Berlin Sans FB" pitchFamily="34" charset="0"/>
              </a:rPr>
              <a:t>Realizing your limitations—time, money, and energy—makes planning more realistic.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Berlin Sans FB" pitchFamily="34" charset="0"/>
              </a:rPr>
              <a:t>He lit a cigarette inside the building—an unconscious habit.</a:t>
            </a:r>
            <a:endParaRPr lang="en-US" dirty="0">
              <a:solidFill>
                <a:srgbClr val="7030A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123</TotalTime>
  <Words>1026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Miscellaneous Other Punctuation</vt:lpstr>
      <vt:lpstr>Slide 2</vt:lpstr>
      <vt:lpstr>Hyphens</vt:lpstr>
      <vt:lpstr>Slide 4</vt:lpstr>
      <vt:lpstr>Slide 5</vt:lpstr>
      <vt:lpstr>     Use a hyphen to join prefixes such as self, half, ex, all, great, post, pro, former, and vice or the suffix elect to words. </vt:lpstr>
      <vt:lpstr>Slide 7</vt:lpstr>
      <vt:lpstr>Slide 8</vt:lpstr>
      <vt:lpstr>Dashes:  A dash is a specialized punctuation mark reserved for only a few types of situations. </vt:lpstr>
      <vt:lpstr>Slide 10</vt:lpstr>
      <vt:lpstr>Diagonal mark</vt:lpstr>
      <vt:lpstr>Slide 12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Miscellaneous other punctuation</dc:title>
  <dc:creator>Lake Shore High School</dc:creator>
  <cp:lastModifiedBy>CVS</cp:lastModifiedBy>
  <cp:revision>14</cp:revision>
  <dcterms:created xsi:type="dcterms:W3CDTF">2011-01-28T13:09:37Z</dcterms:created>
  <dcterms:modified xsi:type="dcterms:W3CDTF">2012-10-16T12:03:38Z</dcterms:modified>
</cp:coreProperties>
</file>