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60013BF-5FD3-4A15-8E41-48395F020F3B}" type="datetimeFigureOut">
              <a:rPr lang="en-US"/>
              <a:pPr>
                <a:defRPr/>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082C18B-6FBC-43C0-A816-8885B5D684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049F91-917F-4B70-93DC-D3555EE65A49}" type="slidenum">
              <a:rPr lang="en-US"/>
              <a:pPr fontAlgn="base">
                <a:spcBef>
                  <a:spcPct val="0"/>
                </a:spcBef>
                <a:spcAft>
                  <a:spcPct val="0"/>
                </a:spcAft>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6ED7FC9E-9F8E-489E-8D72-C18E3F608EAF}" type="datetimeFigureOut">
              <a:rPr lang="en-US"/>
              <a:pPr>
                <a:defRPr/>
              </a:pPr>
              <a:t>11/26/2012</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F9B3960E-3CFE-47DA-AEA6-CC4AB6FE8857}"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3A244221-F09E-4096-8381-86E8C9358E16}" type="datetimeFigureOut">
              <a:rPr lang="en-US"/>
              <a:pPr>
                <a:defRPr/>
              </a:pPr>
              <a:t>11/26/2012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1BC2816E-B656-411E-A112-2B130DB4DD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2C8BB101-74D6-4E8F-8AF4-98962D2EB186}" type="datetimeFigureOut">
              <a:rPr lang="en-US"/>
              <a:pPr>
                <a:defRPr/>
              </a:pPr>
              <a:t>11/26/2012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81F98544-56B1-43E8-8DB1-D49D4687E0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4B16FB88-77A4-4DD3-A635-3A0C23A71BFE}" type="datetimeFigureOut">
              <a:rPr lang="en-US"/>
              <a:pPr>
                <a:defRPr/>
              </a:pPr>
              <a:t>11/26/2012</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D80A18D1-E004-4AD0-B562-83F8C85F72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CF0A5D25-C5FF-4480-BC0F-17E60BE7EA5E}" type="datetimeFigureOut">
              <a:rPr lang="en-US"/>
              <a:pPr>
                <a:defRPr/>
              </a:pPr>
              <a:t>11/26/2012</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0D7B05DA-A41F-4B85-AC49-7D1C8C2DA91B}"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4D12B8DB-4FB6-42B4-B9C6-194617560477}" type="datetimeFigureOut">
              <a:rPr lang="en-US"/>
              <a:pPr>
                <a:defRPr/>
              </a:pPr>
              <a:t>11/26/2012</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4AA1A8EB-5D76-4B0F-A1D8-2D30203B48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395AD1D8-59CF-4795-872B-E1BA2282F5B9}" type="datetimeFigureOut">
              <a:rPr lang="en-US"/>
              <a:pPr>
                <a:defRPr/>
              </a:pPr>
              <a:t>11/26/2012</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D51FA736-5D42-464A-8AD0-1A2B0757CA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9E0CFC73-FBB5-4458-A5B2-E8A34BCE1D52}" type="datetimeFigureOut">
              <a:rPr lang="en-US"/>
              <a:pPr>
                <a:defRPr/>
              </a:pPr>
              <a:t>11/26/2012</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3529D006-158D-4D5C-9F1F-1FD77E87A4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63A6D3BD-679A-4669-9702-A0D3F03083D3}" type="datetimeFigureOut">
              <a:rPr lang="en-US"/>
              <a:pPr>
                <a:defRPr/>
              </a:pPr>
              <a:t>11/26/2012</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56D2B659-D710-4013-BF89-C3A5F9E920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4DE9DF36-C8A1-4E1C-ADF1-A7C5CAF09910}" type="datetimeFigureOut">
              <a:rPr lang="en-US"/>
              <a:pPr>
                <a:defRPr/>
              </a:pPr>
              <a:t>11/26/2012</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F09C530-46DD-4BA1-B245-9C9E1873565C}"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0602B9A-093F-483F-8CE5-74BDD23E657F}" type="datetimeFigureOut">
              <a:rPr lang="en-US"/>
              <a:pPr>
                <a:defRPr/>
              </a:pPr>
              <a:t>11/26/2012</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1008E446-6BCB-4D32-AF1B-9C3B0ECEBA5D}"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50A4F7C5-99F3-4FD6-893D-4BEA870FE977}" type="datetimeFigureOut">
              <a:rPr lang="en-US"/>
              <a:pPr>
                <a:defRPr/>
              </a:pPr>
              <a:t>11/26/2012</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8BC4A4FF-8056-4321-9C91-C158F48A0BFD}"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0" r:id="rId7"/>
    <p:sldLayoutId id="2147483689" r:id="rId8"/>
    <p:sldLayoutId id="2147483690" r:id="rId9"/>
    <p:sldLayoutId id="2147483681" r:id="rId10"/>
    <p:sldLayoutId id="2147483682"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8" charset="0"/>
        </a:defRPr>
      </a:lvl2pPr>
      <a:lvl3pPr marL="53975" indent="-53975" algn="r" rtl="0" fontAlgn="base">
        <a:spcBef>
          <a:spcPct val="0"/>
        </a:spcBef>
        <a:spcAft>
          <a:spcPct val="0"/>
        </a:spcAft>
        <a:defRPr sz="4600">
          <a:solidFill>
            <a:srgbClr val="E7EACB"/>
          </a:solidFill>
          <a:latin typeface="Rockwell" pitchFamily="18" charset="0"/>
        </a:defRPr>
      </a:lvl3pPr>
      <a:lvl4pPr marL="53975" indent="-53975" algn="r" rtl="0" fontAlgn="base">
        <a:spcBef>
          <a:spcPct val="0"/>
        </a:spcBef>
        <a:spcAft>
          <a:spcPct val="0"/>
        </a:spcAft>
        <a:defRPr sz="4600">
          <a:solidFill>
            <a:srgbClr val="E7EACB"/>
          </a:solidFill>
          <a:latin typeface="Rockwell" pitchFamily="18" charset="0"/>
        </a:defRPr>
      </a:lvl4pPr>
      <a:lvl5pPr marL="53975" indent="-53975" algn="r" rtl="0" fontAlgn="base">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indent="0" fontAlgn="auto">
              <a:spcAft>
                <a:spcPts val="0"/>
              </a:spcAft>
              <a:defRPr/>
            </a:pPr>
            <a:r>
              <a:rPr lang="en-US" dirty="0" smtClean="0">
                <a:solidFill>
                  <a:schemeClr val="tx2">
                    <a:tint val="100000"/>
                    <a:shade val="90000"/>
                    <a:satMod val="250000"/>
                    <a:alpha val="100000"/>
                  </a:schemeClr>
                </a:solidFill>
              </a:rPr>
              <a:t>Active and Passive Voice</a:t>
            </a:r>
            <a:endParaRPr lang="en-US"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9550" cy="1752600"/>
          </a:xfrm>
        </p:spPr>
        <p:txBody>
          <a:bodyPr/>
          <a:lstStyle/>
          <a:p>
            <a:pPr>
              <a:spcBef>
                <a:spcPct val="0"/>
              </a:spcBef>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rgbClr val="92D050"/>
                </a:solidFill>
              </a:rPr>
              <a:t>Active Voice</a:t>
            </a:r>
            <a:endParaRPr lang="en-US" dirty="0">
              <a:solidFill>
                <a:srgbClr val="92D050"/>
              </a:solidFill>
            </a:endParaRPr>
          </a:p>
        </p:txBody>
      </p:sp>
      <p:sp>
        <p:nvSpPr>
          <p:cNvPr id="11267" name="Content Placeholder 2"/>
          <p:cNvSpPr>
            <a:spLocks noGrp="1"/>
          </p:cNvSpPr>
          <p:nvPr>
            <p:ph idx="1"/>
          </p:nvPr>
        </p:nvSpPr>
        <p:spPr/>
        <p:txBody>
          <a:bodyPr/>
          <a:lstStyle/>
          <a:p>
            <a:pPr>
              <a:buFont typeface="Wingdings 2" pitchFamily="18" charset="2"/>
              <a:buNone/>
            </a:pPr>
            <a:r>
              <a:rPr lang="en-US" smtClean="0"/>
              <a:t>The voice of a verb tells you whether the subject is doing the action or is receiving the action.</a:t>
            </a:r>
          </a:p>
          <a:p>
            <a:pPr>
              <a:buFont typeface="Wingdings 2" pitchFamily="18" charset="2"/>
              <a:buNone/>
            </a:pPr>
            <a:r>
              <a:rPr lang="en-US" smtClean="0"/>
              <a:t> A verb is in the </a:t>
            </a:r>
            <a:r>
              <a:rPr lang="en-US" smtClean="0">
                <a:solidFill>
                  <a:srgbClr val="92D050"/>
                </a:solidFill>
              </a:rPr>
              <a:t>active voice </a:t>
            </a:r>
            <a:r>
              <a:rPr lang="en-US" smtClean="0"/>
              <a:t>if the subject is doing the action in a sentence.</a:t>
            </a:r>
          </a:p>
          <a:p>
            <a:r>
              <a:rPr lang="en-US" smtClean="0"/>
              <a:t>o       </a:t>
            </a:r>
            <a:r>
              <a:rPr lang="en-US" sz="3600" i="1" smtClean="0"/>
              <a:t>The dog </a:t>
            </a:r>
            <a:r>
              <a:rPr lang="en-US" sz="3600" b="1" i="1" u="sng" smtClean="0"/>
              <a:t>bit</a:t>
            </a:r>
            <a:r>
              <a:rPr lang="en-US" sz="3600" i="1" smtClean="0"/>
              <a:t> the boy.</a:t>
            </a:r>
            <a:endParaRPr lang="en-US" smtClean="0"/>
          </a:p>
          <a:p>
            <a:endParaRPr lang="en-US" smtClean="0"/>
          </a:p>
          <a:p>
            <a:r>
              <a:rPr lang="en-US" sz="2800" smtClean="0"/>
              <a:t>Here the subject</a:t>
            </a:r>
            <a:r>
              <a:rPr lang="en-US" sz="2800" b="1" smtClean="0"/>
              <a:t> </a:t>
            </a:r>
            <a:r>
              <a:rPr lang="en-US" sz="2800" b="1" i="1" smtClean="0"/>
              <a:t>dog</a:t>
            </a:r>
            <a:r>
              <a:rPr lang="en-US" sz="2800" b="1" smtClean="0"/>
              <a:t> </a:t>
            </a:r>
            <a:r>
              <a:rPr lang="en-US" sz="2800" smtClean="0"/>
              <a:t>is doing the action</a:t>
            </a:r>
            <a:r>
              <a:rPr lang="en-US" sz="2800" b="1" smtClean="0"/>
              <a:t> </a:t>
            </a:r>
            <a:r>
              <a:rPr lang="en-US" sz="2800" b="1" i="1" smtClean="0"/>
              <a:t>bit</a:t>
            </a:r>
            <a:r>
              <a:rPr lang="en-US" sz="2800" b="1" smtClean="0"/>
              <a:t>. </a:t>
            </a:r>
            <a:endParaRPr lang="en-US" sz="2800" smtClean="0"/>
          </a:p>
          <a:p>
            <a:pPr>
              <a:buFont typeface="Wingdings 2" pitchFamily="18" charset="2"/>
              <a:buNone/>
            </a:pPr>
            <a:endParaRPr lang="en-US" smtClean="0"/>
          </a:p>
        </p:txBody>
      </p:sp>
      <p:cxnSp>
        <p:nvCxnSpPr>
          <p:cNvPr id="5" name="Straight Arrow Connector 4"/>
          <p:cNvCxnSpPr/>
          <p:nvPr/>
        </p:nvCxnSpPr>
        <p:spPr>
          <a:xfrm rot="16200000" flipV="1">
            <a:off x="3200400" y="4648200"/>
            <a:ext cx="685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4114800" y="4648200"/>
            <a:ext cx="3657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rgbClr val="7030A0"/>
                </a:solidFill>
              </a:rPr>
              <a:t>Passive Voice</a:t>
            </a:r>
            <a:endParaRPr lang="en-US" dirty="0">
              <a:solidFill>
                <a:srgbClr val="7030A0"/>
              </a:solidFill>
            </a:endParaRPr>
          </a:p>
        </p:txBody>
      </p:sp>
      <p:sp>
        <p:nvSpPr>
          <p:cNvPr id="12291" name="Content Placeholder 2"/>
          <p:cNvSpPr>
            <a:spLocks noGrp="1"/>
          </p:cNvSpPr>
          <p:nvPr>
            <p:ph idx="1"/>
          </p:nvPr>
        </p:nvSpPr>
        <p:spPr/>
        <p:txBody>
          <a:bodyPr/>
          <a:lstStyle/>
          <a:p>
            <a:r>
              <a:rPr lang="en-US" smtClean="0"/>
              <a:t>A verb is in </a:t>
            </a:r>
            <a:r>
              <a:rPr lang="en-US" smtClean="0">
                <a:solidFill>
                  <a:srgbClr val="7030A0"/>
                </a:solidFill>
              </a:rPr>
              <a:t>the passive voice </a:t>
            </a:r>
            <a:r>
              <a:rPr lang="en-US" smtClean="0"/>
              <a:t>if the subject is receiving the action instead of personally doing the action.</a:t>
            </a:r>
          </a:p>
          <a:p>
            <a:r>
              <a:rPr lang="en-US" smtClean="0"/>
              <a:t>o       </a:t>
            </a:r>
            <a:r>
              <a:rPr lang="en-US" i="1" smtClean="0"/>
              <a:t>The boy </a:t>
            </a:r>
            <a:r>
              <a:rPr lang="en-US" b="1" i="1" u="sng" smtClean="0">
                <a:solidFill>
                  <a:srgbClr val="7030A0"/>
                </a:solidFill>
              </a:rPr>
              <a:t>was bitten</a:t>
            </a:r>
            <a:r>
              <a:rPr lang="en-US" i="1" smtClean="0">
                <a:solidFill>
                  <a:srgbClr val="7030A0"/>
                </a:solidFill>
              </a:rPr>
              <a:t> </a:t>
            </a:r>
            <a:r>
              <a:rPr lang="en-US" i="1" smtClean="0"/>
              <a:t>by the dog.</a:t>
            </a:r>
            <a:endParaRPr lang="en-US" smtClean="0"/>
          </a:p>
          <a:p>
            <a:endParaRPr lang="en-US" sz="2400" smtClean="0"/>
          </a:p>
          <a:p>
            <a:r>
              <a:rPr lang="en-US" sz="2400" smtClean="0"/>
              <a:t>Here the subject </a:t>
            </a:r>
            <a:r>
              <a:rPr lang="en-US" sz="2400" b="1" i="1" smtClean="0"/>
              <a:t>boy</a:t>
            </a:r>
            <a:r>
              <a:rPr lang="en-US" sz="2400" smtClean="0"/>
              <a:t> receives the action </a:t>
            </a:r>
            <a:r>
              <a:rPr lang="en-US" sz="2400" b="1" i="1" smtClean="0"/>
              <a:t>was bitten</a:t>
            </a:r>
            <a:r>
              <a:rPr lang="en-US" sz="2400" smtClean="0"/>
              <a:t>. </a:t>
            </a:r>
            <a:r>
              <a:rPr lang="en-US" sz="2400" b="1" smtClean="0"/>
              <a:t>  </a:t>
            </a:r>
            <a:endParaRPr lang="en-US" sz="2400" smtClean="0"/>
          </a:p>
          <a:p>
            <a:endParaRPr lang="en-US" smtClean="0"/>
          </a:p>
        </p:txBody>
      </p:sp>
      <p:cxnSp>
        <p:nvCxnSpPr>
          <p:cNvPr id="5" name="Straight Arrow Connector 4"/>
          <p:cNvCxnSpPr/>
          <p:nvPr/>
        </p:nvCxnSpPr>
        <p:spPr>
          <a:xfrm rot="16200000" flipV="1">
            <a:off x="2895600" y="35814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fontAlgn="auto">
              <a:spcAft>
                <a:spcPts val="0"/>
              </a:spcAft>
              <a:defRPr/>
            </a:pPr>
            <a:r>
              <a:rPr lang="en-US" dirty="0" smtClean="0">
                <a:solidFill>
                  <a:srgbClr val="FFFF00"/>
                </a:solidFill>
              </a:rPr>
              <a:t>Why should I care</a:t>
            </a:r>
            <a:r>
              <a:rPr lang="en-US" dirty="0" smtClean="0">
                <a:solidFill>
                  <a:schemeClr val="tx2">
                    <a:tint val="100000"/>
                    <a:shade val="90000"/>
                    <a:satMod val="250000"/>
                    <a:alpha val="100000"/>
                  </a:schemeClr>
                </a:solidFill>
              </a:rPr>
              <a:t>?</a:t>
            </a:r>
            <a:endParaRPr lang="en-US" dirty="0">
              <a:solidFill>
                <a:schemeClr val="tx2">
                  <a:tint val="100000"/>
                  <a:shade val="90000"/>
                  <a:satMod val="250000"/>
                  <a:alpha val="100000"/>
                </a:schemeClr>
              </a:solidFill>
            </a:endParaRPr>
          </a:p>
        </p:txBody>
      </p:sp>
      <p:sp>
        <p:nvSpPr>
          <p:cNvPr id="13315" name="Content Placeholder 2"/>
          <p:cNvSpPr>
            <a:spLocks noGrp="1"/>
          </p:cNvSpPr>
          <p:nvPr>
            <p:ph idx="1"/>
          </p:nvPr>
        </p:nvSpPr>
        <p:spPr/>
        <p:txBody>
          <a:bodyPr/>
          <a:lstStyle/>
          <a:p>
            <a:r>
              <a:rPr lang="en-US" smtClean="0"/>
              <a:t>Sometimes the use of passive voice can create awkward sentences. </a:t>
            </a:r>
          </a:p>
          <a:p>
            <a:endParaRPr lang="en-US" smtClean="0"/>
          </a:p>
          <a:p>
            <a:r>
              <a:rPr lang="en-US" smtClean="0"/>
              <a:t> Overuse of passive voice makes your writing seem flat and uninteresting.</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marL="54864" indent="0" algn="ctr" fontAlgn="auto">
              <a:spcAft>
                <a:spcPts val="0"/>
              </a:spcAft>
              <a:defRPr/>
            </a:pPr>
            <a:r>
              <a:rPr lang="en-US" b="1" u="sng" dirty="0" smtClean="0">
                <a:solidFill>
                  <a:schemeClr val="tx1"/>
                </a:solidFill>
              </a:rPr>
              <a:t>Compare</a:t>
            </a:r>
            <a:endParaRPr lang="en-US" b="1" u="sng" dirty="0">
              <a:solidFill>
                <a:schemeClr val="tx1"/>
              </a:solidFill>
            </a:endParaRPr>
          </a:p>
        </p:txBody>
      </p:sp>
      <p:sp>
        <p:nvSpPr>
          <p:cNvPr id="6" name="Text Placeholder 5"/>
          <p:cNvSpPr>
            <a:spLocks noGrp="1"/>
          </p:cNvSpPr>
          <p:nvPr>
            <p:ph type="body" idx="1"/>
          </p:nvPr>
        </p:nvSpPr>
        <p:spPr/>
        <p:txBody>
          <a:bodyPr/>
          <a:lstStyle/>
          <a:p>
            <a:pPr fontAlgn="auto">
              <a:spcAft>
                <a:spcPts val="0"/>
              </a:spcAft>
              <a:buFont typeface="Wingdings 2"/>
              <a:buNone/>
              <a:defRPr/>
            </a:pPr>
            <a:r>
              <a:rPr lang="en-US" b="1" u="sng" dirty="0" smtClean="0"/>
              <a:t>Active voice</a:t>
            </a:r>
            <a:endParaRPr lang="en-US" b="1" u="sng" dirty="0"/>
          </a:p>
        </p:txBody>
      </p:sp>
      <p:sp>
        <p:nvSpPr>
          <p:cNvPr id="7" name="Text Placeholder 6"/>
          <p:cNvSpPr>
            <a:spLocks noGrp="1"/>
          </p:cNvSpPr>
          <p:nvPr>
            <p:ph type="body" sz="half" idx="3"/>
          </p:nvPr>
        </p:nvSpPr>
        <p:spPr/>
        <p:txBody>
          <a:bodyPr/>
          <a:lstStyle/>
          <a:p>
            <a:pPr fontAlgn="auto">
              <a:spcAft>
                <a:spcPts val="0"/>
              </a:spcAft>
              <a:buFont typeface="Wingdings 2"/>
              <a:buNone/>
              <a:defRPr/>
            </a:pPr>
            <a:r>
              <a:rPr lang="en-US" b="1" u="sng" dirty="0" smtClean="0"/>
              <a:t>Passive voice </a:t>
            </a:r>
            <a:endParaRPr lang="en-US" b="1" u="sng" dirty="0"/>
          </a:p>
        </p:txBody>
      </p:sp>
      <p:sp>
        <p:nvSpPr>
          <p:cNvPr id="4" name="Content Placeholder 3"/>
          <p:cNvSpPr>
            <a:spLocks noGrp="1"/>
          </p:cNvSpPr>
          <p:nvPr>
            <p:ph sz="quarter" idx="2"/>
          </p:nvPr>
        </p:nvSpPr>
        <p:spPr/>
        <p:txBody>
          <a:bodyPr>
            <a:normAutofit fontScale="77500" lnSpcReduction="20000"/>
          </a:bodyPr>
          <a:lstStyle/>
          <a:p>
            <a:pPr fontAlgn="auto">
              <a:spcBef>
                <a:spcPts val="0"/>
              </a:spcBef>
              <a:spcAft>
                <a:spcPts val="0"/>
              </a:spcAft>
              <a:buFont typeface="Wingdings 2"/>
              <a:buChar char=""/>
              <a:defRPr/>
            </a:pPr>
            <a:r>
              <a:rPr lang="en-US" sz="2800" dirty="0" smtClean="0">
                <a:solidFill>
                  <a:srgbClr val="FFFF00"/>
                </a:solidFill>
              </a:rPr>
              <a:t>Over one-third of the </a:t>
            </a:r>
            <a:r>
              <a:rPr lang="en-US" sz="2800" b="1" i="1" dirty="0" smtClean="0">
                <a:solidFill>
                  <a:srgbClr val="FFFF00"/>
                </a:solidFill>
              </a:rPr>
              <a:t>applicants</a:t>
            </a:r>
            <a:r>
              <a:rPr lang="en-US" sz="2800" dirty="0" smtClean="0">
                <a:solidFill>
                  <a:srgbClr val="FFFF00"/>
                </a:solidFill>
              </a:rPr>
              <a:t> to the school </a:t>
            </a:r>
            <a:r>
              <a:rPr lang="en-US" sz="2800" b="1" i="1" dirty="0" smtClean="0">
                <a:solidFill>
                  <a:srgbClr val="FFFF00"/>
                </a:solidFill>
              </a:rPr>
              <a:t>failed</a:t>
            </a:r>
            <a:r>
              <a:rPr lang="en-US" sz="2800" dirty="0" smtClean="0">
                <a:solidFill>
                  <a:srgbClr val="FFFF00"/>
                </a:solidFill>
              </a:rPr>
              <a:t> the entrance exam</a:t>
            </a:r>
            <a:r>
              <a:rPr lang="en-US" sz="2800" dirty="0" smtClean="0"/>
              <a:t>. </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b="1" i="1" dirty="0" smtClean="0"/>
          </a:p>
          <a:p>
            <a:pPr fontAlgn="auto">
              <a:spcBef>
                <a:spcPts val="0"/>
              </a:spcBef>
              <a:spcAft>
                <a:spcPts val="0"/>
              </a:spcAft>
              <a:buFont typeface="Wingdings 2"/>
              <a:buChar char=""/>
              <a:defRPr/>
            </a:pPr>
            <a:endParaRPr lang="en-US" b="1" i="1" dirty="0" smtClean="0"/>
          </a:p>
          <a:p>
            <a:pPr fontAlgn="auto">
              <a:spcBef>
                <a:spcPts val="0"/>
              </a:spcBef>
              <a:spcAft>
                <a:spcPts val="0"/>
              </a:spcAft>
              <a:buFont typeface="Wingdings 2"/>
              <a:buChar char=""/>
              <a:defRPr/>
            </a:pPr>
            <a:r>
              <a:rPr lang="en-US" sz="2300" b="1" i="1" dirty="0" smtClean="0">
                <a:solidFill>
                  <a:srgbClr val="00B050"/>
                </a:solidFill>
              </a:rPr>
              <a:t>She</a:t>
            </a:r>
            <a:r>
              <a:rPr lang="en-US" sz="2300" dirty="0" smtClean="0">
                <a:solidFill>
                  <a:srgbClr val="00B050"/>
                </a:solidFill>
              </a:rPr>
              <a:t> </a:t>
            </a:r>
            <a:r>
              <a:rPr lang="en-US" sz="2300" b="1" i="1" dirty="0" smtClean="0">
                <a:solidFill>
                  <a:srgbClr val="00B050"/>
                </a:solidFill>
              </a:rPr>
              <a:t>slammed</a:t>
            </a:r>
            <a:r>
              <a:rPr lang="en-US" sz="2300" dirty="0" smtClean="0">
                <a:solidFill>
                  <a:srgbClr val="00B050"/>
                </a:solidFill>
              </a:rPr>
              <a:t> on the brakes as the car sped downhill.</a:t>
            </a:r>
          </a:p>
          <a:p>
            <a:pPr fontAlgn="auto">
              <a:spcBef>
                <a:spcPts val="0"/>
              </a:spcBef>
              <a:spcAft>
                <a:spcPts val="0"/>
              </a:spcAft>
              <a:buFont typeface="Wingdings 2"/>
              <a:buChar char=""/>
              <a:defRPr/>
            </a:pPr>
            <a:r>
              <a:rPr lang="en-US" dirty="0" smtClean="0"/>
              <a:t>.</a:t>
            </a:r>
          </a:p>
          <a:p>
            <a:pPr fontAlgn="auto">
              <a:spcBef>
                <a:spcPts val="0"/>
              </a:spcBef>
              <a:spcAft>
                <a:spcPts val="0"/>
              </a:spcAft>
              <a:buFont typeface="Wingdings 2"/>
              <a:buChar char=""/>
              <a:defRPr/>
            </a:pPr>
            <a:endParaRPr lang="en-US" b="1" i="1" dirty="0" smtClean="0"/>
          </a:p>
          <a:p>
            <a:pPr fontAlgn="auto">
              <a:spcBef>
                <a:spcPts val="0"/>
              </a:spcBef>
              <a:spcAft>
                <a:spcPts val="0"/>
              </a:spcAft>
              <a:buFont typeface="Wingdings 2"/>
              <a:buChar char=""/>
              <a:defRPr/>
            </a:pPr>
            <a:r>
              <a:rPr lang="en-US" sz="2600" b="1" i="1" dirty="0" smtClean="0"/>
              <a:t>Noah</a:t>
            </a:r>
            <a:r>
              <a:rPr lang="en-US" sz="2600" dirty="0" smtClean="0"/>
              <a:t> </a:t>
            </a:r>
            <a:r>
              <a:rPr lang="en-US" sz="2600" b="1" i="1" dirty="0" smtClean="0"/>
              <a:t>will present</a:t>
            </a:r>
            <a:r>
              <a:rPr lang="en-US" sz="2600" dirty="0" smtClean="0"/>
              <a:t> his research at the conference</a:t>
            </a:r>
            <a:r>
              <a:rPr lang="en-US" sz="2300" dirty="0" smtClean="0"/>
              <a:t>. </a:t>
            </a:r>
          </a:p>
          <a:p>
            <a:pPr fontAlgn="auto">
              <a:spcBef>
                <a:spcPts val="0"/>
              </a:spcBef>
              <a:spcAft>
                <a:spcPts val="0"/>
              </a:spcAft>
              <a:buFont typeface="Wingdings 2"/>
              <a:buChar char=""/>
              <a:defRPr/>
            </a:pPr>
            <a:endParaRPr lang="en-US" sz="2300" dirty="0" smtClean="0"/>
          </a:p>
          <a:p>
            <a:pPr fontAlgn="auto">
              <a:spcBef>
                <a:spcPts val="0"/>
              </a:spcBef>
              <a:spcAft>
                <a:spcPts val="0"/>
              </a:spcAft>
              <a:buFont typeface="Wingdings 2"/>
              <a:buChar char=""/>
              <a:defRPr/>
            </a:pPr>
            <a:r>
              <a:rPr lang="en-US" sz="2300" dirty="0" smtClean="0">
                <a:solidFill>
                  <a:srgbClr val="00B0F0"/>
                </a:solidFill>
              </a:rPr>
              <a:t>The </a:t>
            </a:r>
            <a:r>
              <a:rPr lang="en-US" sz="2300" b="1" i="1" dirty="0" smtClean="0">
                <a:solidFill>
                  <a:srgbClr val="00B0F0"/>
                </a:solidFill>
              </a:rPr>
              <a:t>committee</a:t>
            </a:r>
            <a:r>
              <a:rPr lang="en-US" sz="2300" dirty="0" smtClean="0">
                <a:solidFill>
                  <a:srgbClr val="00B0F0"/>
                </a:solidFill>
              </a:rPr>
              <a:t> </a:t>
            </a:r>
            <a:r>
              <a:rPr lang="en-US" sz="2300" b="1" i="1" dirty="0" smtClean="0">
                <a:solidFill>
                  <a:srgbClr val="00B0F0"/>
                </a:solidFill>
              </a:rPr>
              <a:t>is considering</a:t>
            </a:r>
            <a:r>
              <a:rPr lang="en-US" sz="2300" dirty="0" smtClean="0">
                <a:solidFill>
                  <a:srgbClr val="00B0F0"/>
                </a:solidFill>
              </a:rPr>
              <a:t> action on the bill.</a:t>
            </a:r>
          </a:p>
          <a:p>
            <a:pPr fontAlgn="auto">
              <a:spcBef>
                <a:spcPts val="0"/>
              </a:spcBef>
              <a:spcAft>
                <a:spcPts val="0"/>
              </a:spcAft>
              <a:buFont typeface="Wingdings 2"/>
              <a:buChar char=""/>
              <a:defRPr/>
            </a:pPr>
            <a:endParaRPr lang="en-US" sz="2300" dirty="0"/>
          </a:p>
        </p:txBody>
      </p:sp>
      <p:sp>
        <p:nvSpPr>
          <p:cNvPr id="14342" name="Content Placeholder 7"/>
          <p:cNvSpPr>
            <a:spLocks noGrp="1"/>
          </p:cNvSpPr>
          <p:nvPr>
            <p:ph sz="quarter" idx="4"/>
          </p:nvPr>
        </p:nvSpPr>
        <p:spPr>
          <a:xfrm>
            <a:off x="4645025" y="2133600"/>
            <a:ext cx="4041775" cy="4170363"/>
          </a:xfrm>
        </p:spPr>
        <p:txBody>
          <a:bodyPr/>
          <a:lstStyle/>
          <a:p>
            <a:endParaRPr lang="en-US" sz="2000" smtClean="0"/>
          </a:p>
          <a:p>
            <a:pPr>
              <a:buFont typeface="Wingdings 2" pitchFamily="18" charset="2"/>
              <a:buNone/>
            </a:pPr>
            <a:r>
              <a:rPr lang="en-US" sz="2000" smtClean="0"/>
              <a:t>   </a:t>
            </a:r>
            <a:r>
              <a:rPr lang="en-US" sz="2000" smtClean="0">
                <a:solidFill>
                  <a:srgbClr val="FFFF00"/>
                </a:solidFill>
              </a:rPr>
              <a:t>The entrance exam </a:t>
            </a:r>
            <a:r>
              <a:rPr lang="en-US" sz="2000" b="1" i="1" smtClean="0">
                <a:solidFill>
                  <a:srgbClr val="FFFF00"/>
                </a:solidFill>
              </a:rPr>
              <a:t>was failed</a:t>
            </a:r>
            <a:r>
              <a:rPr lang="en-US" sz="2000" smtClean="0">
                <a:solidFill>
                  <a:srgbClr val="FFFF00"/>
                </a:solidFill>
              </a:rPr>
              <a:t> by over one-third of the applicants to the school.</a:t>
            </a:r>
          </a:p>
          <a:p>
            <a:endParaRPr lang="en-US" smtClean="0"/>
          </a:p>
          <a:p>
            <a:r>
              <a:rPr lang="en-US" sz="1800" smtClean="0">
                <a:solidFill>
                  <a:srgbClr val="00B050"/>
                </a:solidFill>
              </a:rPr>
              <a:t>The brakes </a:t>
            </a:r>
            <a:r>
              <a:rPr lang="en-US" sz="1800" b="1" i="1" smtClean="0">
                <a:solidFill>
                  <a:srgbClr val="00B050"/>
                </a:solidFill>
              </a:rPr>
              <a:t>were slammed</a:t>
            </a:r>
            <a:r>
              <a:rPr lang="en-US" sz="1800" smtClean="0">
                <a:solidFill>
                  <a:srgbClr val="00B050"/>
                </a:solidFill>
              </a:rPr>
              <a:t> on by her as the car sped downhill</a:t>
            </a:r>
          </a:p>
          <a:p>
            <a:endParaRPr lang="en-US" sz="1800" smtClean="0"/>
          </a:p>
          <a:p>
            <a:r>
              <a:rPr lang="en-US" sz="1800" smtClean="0"/>
              <a:t>Research </a:t>
            </a:r>
            <a:r>
              <a:rPr lang="en-US" sz="1800" b="1" i="1" smtClean="0"/>
              <a:t>will be presented</a:t>
            </a:r>
            <a:r>
              <a:rPr lang="en-US" sz="1800" smtClean="0"/>
              <a:t> by Noah at the conference. </a:t>
            </a:r>
          </a:p>
          <a:p>
            <a:endParaRPr lang="en-US" sz="1800" smtClean="0"/>
          </a:p>
          <a:p>
            <a:r>
              <a:rPr lang="en-US" sz="1800" smtClean="0">
                <a:solidFill>
                  <a:srgbClr val="00B0F0"/>
                </a:solidFill>
              </a:rPr>
              <a:t>Action on the bill </a:t>
            </a:r>
            <a:r>
              <a:rPr lang="en-US" sz="1800" b="1" i="1" smtClean="0">
                <a:solidFill>
                  <a:srgbClr val="00B0F0"/>
                </a:solidFill>
              </a:rPr>
              <a:t>is being considered</a:t>
            </a:r>
            <a:r>
              <a:rPr lang="en-US" sz="1800" smtClean="0">
                <a:solidFill>
                  <a:srgbClr val="00B0F0"/>
                </a:solidFill>
              </a:rPr>
              <a:t> by the committee. </a:t>
            </a:r>
          </a:p>
          <a:p>
            <a:endParaRPr lang="en-US" sz="1800" smtClean="0"/>
          </a:p>
        </p:txBody>
      </p:sp>
      <p:cxnSp>
        <p:nvCxnSpPr>
          <p:cNvPr id="10" name="Straight Arrow Connector 9"/>
          <p:cNvCxnSpPr/>
          <p:nvPr/>
        </p:nvCxnSpPr>
        <p:spPr>
          <a:xfrm>
            <a:off x="4191000" y="2819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38600" y="4114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038600" y="4876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486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Why would someone use the passive voice?</a:t>
            </a:r>
            <a:endParaRPr lang="en-US" dirty="0">
              <a:solidFill>
                <a:schemeClr val="tx2">
                  <a:tint val="100000"/>
                  <a:shade val="90000"/>
                  <a:satMod val="250000"/>
                  <a:alpha val="100000"/>
                </a:schemeClr>
              </a:solidFill>
            </a:endParaRPr>
          </a:p>
        </p:txBody>
      </p:sp>
      <p:sp>
        <p:nvSpPr>
          <p:cNvPr id="15363" name="Content Placeholder 7"/>
          <p:cNvSpPr>
            <a:spLocks noGrp="1"/>
          </p:cNvSpPr>
          <p:nvPr>
            <p:ph idx="1"/>
          </p:nvPr>
        </p:nvSpPr>
        <p:spPr/>
        <p:txBody>
          <a:bodyPr/>
          <a:lstStyle/>
          <a:p>
            <a:r>
              <a:rPr lang="en-US" smtClean="0"/>
              <a:t>Objectivity</a:t>
            </a:r>
          </a:p>
          <a:p>
            <a:r>
              <a:rPr lang="en-US" smtClean="0"/>
              <a:t>Scientists use passive voice to </a:t>
            </a:r>
            <a:r>
              <a:rPr lang="en-US" u="sng" smtClean="0"/>
              <a:t>remain objective. </a:t>
            </a:r>
          </a:p>
          <a:p>
            <a:endParaRPr lang="en-US" smtClean="0"/>
          </a:p>
          <a:p>
            <a:r>
              <a:rPr lang="en-US" smtClean="0"/>
              <a:t>§         </a:t>
            </a:r>
            <a:r>
              <a:rPr lang="en-US" sz="3600" i="1" smtClean="0"/>
              <a:t>The test tubes were studied.</a:t>
            </a:r>
            <a:endParaRPr lang="en-US" sz="3600" smtClean="0"/>
          </a:p>
          <a:p>
            <a:endParaRPr lang="en-US" sz="3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lvl="1" indent="0" fontAlgn="auto">
              <a:spcAft>
                <a:spcPts val="0"/>
              </a:spcAft>
              <a:defRPr/>
            </a:pPr>
            <a:r>
              <a:rPr lang="en-US" sz="4400" dirty="0">
                <a:solidFill>
                  <a:schemeClr val="tx1"/>
                </a:solidFill>
              </a:rPr>
              <a:t>To Avoid Blame</a:t>
            </a:r>
            <a:r>
              <a:rPr lang="en-US" sz="1800" dirty="0">
                <a:solidFill>
                  <a:sysClr val="windowText" lastClr="000000"/>
                </a:solidFill>
              </a:rPr>
              <a:t/>
            </a:r>
            <a:br>
              <a:rPr lang="en-US" sz="1800" dirty="0">
                <a:solidFill>
                  <a:sysClr val="windowText" lastClr="000000"/>
                </a:solidFill>
              </a:rPr>
            </a:br>
            <a:endParaRPr lang="en-US" sz="1800" dirty="0">
              <a:solidFill>
                <a:sysClr val="windowText" lastClr="000000"/>
              </a:solidFill>
            </a:endParaRPr>
          </a:p>
        </p:txBody>
      </p:sp>
      <p:sp>
        <p:nvSpPr>
          <p:cNvPr id="16387" name="Content Placeholder 2"/>
          <p:cNvSpPr>
            <a:spLocks noGrp="1"/>
          </p:cNvSpPr>
          <p:nvPr>
            <p:ph idx="1"/>
          </p:nvPr>
        </p:nvSpPr>
        <p:spPr/>
        <p:txBody>
          <a:bodyPr/>
          <a:lstStyle/>
          <a:p>
            <a:r>
              <a:rPr lang="en-US" smtClean="0"/>
              <a:t>o Passive voice is also used to avoid blame.</a:t>
            </a:r>
          </a:p>
          <a:p>
            <a:endParaRPr lang="en-US" smtClean="0"/>
          </a:p>
          <a:p>
            <a:r>
              <a:rPr lang="en-US" smtClean="0"/>
              <a:t>§         </a:t>
            </a:r>
            <a:r>
              <a:rPr lang="en-US" i="1" smtClean="0"/>
              <a:t>The bomb was dropped.</a:t>
            </a:r>
          </a:p>
          <a:p>
            <a:endParaRPr lang="en-US" smtClean="0"/>
          </a:p>
          <a:p>
            <a:r>
              <a:rPr lang="en-US" smtClean="0"/>
              <a:t>§         </a:t>
            </a:r>
            <a:r>
              <a:rPr lang="en-US" i="1" smtClean="0"/>
              <a:t>The lamp was broken.</a:t>
            </a:r>
            <a:endParaRPr lang="en-US" smtClean="0"/>
          </a:p>
          <a:p>
            <a:r>
              <a:rPr lang="en-US" smtClean="0"/>
              <a:t> </a:t>
            </a:r>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6536"/>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sz="3100" dirty="0" smtClean="0">
                <a:solidFill>
                  <a:schemeClr val="tx2">
                    <a:tint val="100000"/>
                    <a:shade val="90000"/>
                    <a:satMod val="250000"/>
                    <a:alpha val="100000"/>
                  </a:schemeClr>
                </a:solidFill>
              </a:rPr>
              <a:t>In most cases, however, you should avoid the passive voice.  You want your writing to be strong.</a:t>
            </a:r>
            <a:endParaRPr lang="en-US" sz="3600" dirty="0">
              <a:solidFill>
                <a:schemeClr val="tx2">
                  <a:tint val="100000"/>
                  <a:shade val="90000"/>
                  <a:satMod val="250000"/>
                  <a:alpha val="100000"/>
                </a:schemeClr>
              </a:solidFill>
            </a:endParaRPr>
          </a:p>
        </p:txBody>
      </p:sp>
      <p:sp>
        <p:nvSpPr>
          <p:cNvPr id="17411" name="Content Placeholder 2"/>
          <p:cNvSpPr>
            <a:spLocks noGrp="1"/>
          </p:cNvSpPr>
          <p:nvPr>
            <p:ph idx="1"/>
          </p:nvPr>
        </p:nvSpPr>
        <p:spPr/>
        <p:txBody>
          <a:bodyPr/>
          <a:lstStyle/>
          <a:p>
            <a:r>
              <a:rPr lang="en-US" dirty="0" smtClean="0"/>
              <a:t>Additionally, when discussing author’s style, you can now analyze this feature!</a:t>
            </a:r>
          </a:p>
          <a:p>
            <a:endParaRPr lang="en-US" dirty="0" smtClean="0"/>
          </a:p>
          <a:p>
            <a:r>
              <a:rPr lang="en-US" sz="2400" dirty="0" smtClean="0"/>
              <a:t>When Winston Churchill said, “Mistakes were made,” his use of the passive voice makes no mention of the person who  who made mistakes.  </a:t>
            </a:r>
          </a:p>
          <a:p>
            <a:endParaRPr lang="en-US" sz="2400" dirty="0" smtClean="0"/>
          </a:p>
          <a:p>
            <a:r>
              <a:rPr lang="en-US" sz="2400" dirty="0" smtClean="0"/>
              <a:t>When the boss said, “The expectation is that you will work late,” she did not say it was her expectation.  Therefore, by using the passive voice, she is taking the blame away from herself. </a:t>
            </a:r>
            <a:endParaRPr lang="en-US"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TotalTime>
  <Words>256</Words>
  <Application>Microsoft Office PowerPoint</Application>
  <PresentationFormat>On-screen Show (4:3)</PresentationFormat>
  <Paragraphs>56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Rockwell</vt:lpstr>
      <vt:lpstr>Arial</vt:lpstr>
      <vt:lpstr>Wingdings 2</vt:lpstr>
      <vt:lpstr>Calibri</vt:lpstr>
      <vt:lpstr>Foundry</vt:lpstr>
      <vt:lpstr>Active and Passive Voice</vt:lpstr>
      <vt:lpstr>Active Voice</vt:lpstr>
      <vt:lpstr>Passive Voice</vt:lpstr>
      <vt:lpstr>Why should I care?</vt:lpstr>
      <vt:lpstr>Compare</vt:lpstr>
      <vt:lpstr>Why would someone use the passive voice?</vt:lpstr>
      <vt:lpstr>To Avoid Blame </vt:lpstr>
      <vt:lpstr>  In most cases, however, you should avoid the passive voice.  You want your writing to be strong.</vt:lpstr>
    </vt:vector>
  </TitlesOfParts>
  <Company>Chippewa Valley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and Passive Voice</dc:title>
  <dc:creator>CVS</dc:creator>
  <cp:lastModifiedBy>CVS</cp:lastModifiedBy>
  <cp:revision>5</cp:revision>
  <dcterms:created xsi:type="dcterms:W3CDTF">2012-11-20T18:50:45Z</dcterms:created>
  <dcterms:modified xsi:type="dcterms:W3CDTF">2012-11-26T15:14:36Z</dcterms:modified>
</cp:coreProperties>
</file>